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WTS Cera" pitchFamily="2" charset="0"/>
      <p:regular r:id="rId11"/>
      <p:bold r:id="rId12"/>
      <p:italic r:id="rId13"/>
    </p:embeddedFont>
    <p:embeddedFont>
      <p:font typeface="WTS Cera Medium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/8V/lyM/+IqHnfG1g/aHL5YTv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48"/>
  </p:normalViewPr>
  <p:slideViewPr>
    <p:cSldViewPr snapToGrid="0" showGuide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60" lvl="0" indent="-152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562" name="Google Shape;5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2a375b9357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22a375b9357_0_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567" name="Google Shape;567;g22a375b9357_0_5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a375b935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22a375b9357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574" name="Google Shape;574;g22a375b9357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2a375b9357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22a375b9357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582" name="Google Shape;582;g22a375b9357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2a375b93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22a375b935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60" lvl="0" indent="-152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589" name="Google Shape;589;g22a375b935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2a375b935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22a375b9357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60" lvl="0" indent="-152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599" name="Google Shape;599;g22a375b935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2a375b9357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22a375b9357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606" name="Google Shape;606;g22a375b9357_0_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2a8c7ea2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22a8c7ea2f6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613" name="Google Shape;613;g22a8c7ea2f6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_1-zlg_Bild-B">
  <p:cSld name="Titel_1-zlg_Bild-B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6"/>
          <p:cNvPicPr preferRelativeResize="0"/>
          <p:nvPr/>
        </p:nvPicPr>
        <p:blipFill rotWithShape="1">
          <a:blip r:embed="rId2">
            <a:alphaModFix/>
          </a:blip>
          <a:srcRect l="12112" t="35961" r="14653" b="21191"/>
          <a:stretch/>
        </p:blipFill>
        <p:spPr>
          <a:xfrm>
            <a:off x="0" y="0"/>
            <a:ext cx="12192000" cy="46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6"/>
          <p:cNvPicPr preferRelativeResize="0"/>
          <p:nvPr/>
        </p:nvPicPr>
        <p:blipFill rotWithShape="1">
          <a:blip r:embed="rId3">
            <a:alphaModFix/>
          </a:blip>
          <a:srcRect t="69274" b="1339"/>
          <a:stretch/>
        </p:blipFill>
        <p:spPr>
          <a:xfrm>
            <a:off x="0" y="4678585"/>
            <a:ext cx="12191999" cy="217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7194" y="6233374"/>
            <a:ext cx="610560" cy="2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6"/>
          <p:cNvSpPr txBox="1"/>
          <p:nvPr/>
        </p:nvSpPr>
        <p:spPr>
          <a:xfrm>
            <a:off x="468300" y="4905375"/>
            <a:ext cx="83433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+mj-lt"/>
              </a:rPr>
              <a:t>Growth </a:t>
            </a:r>
            <a:r>
              <a:rPr lang="de-DE" sz="3200" dirty="0" err="1">
                <a:solidFill>
                  <a:schemeClr val="lt1"/>
                </a:solidFill>
                <a:latin typeface="+mj-lt"/>
              </a:rPr>
              <a:t>Mindset</a:t>
            </a:r>
            <a:r>
              <a:rPr lang="de-DE" sz="3200" dirty="0">
                <a:solidFill>
                  <a:schemeClr val="lt1"/>
                </a:solidFill>
                <a:latin typeface="+mj-lt"/>
              </a:rPr>
              <a:t> Workshop</a:t>
            </a:r>
            <a:br>
              <a:rPr lang="de-DE" sz="3200" dirty="0">
                <a:solidFill>
                  <a:schemeClr val="lt1"/>
                </a:solidFill>
                <a:latin typeface="+mn-lt"/>
              </a:rPr>
            </a:br>
            <a:r>
              <a:rPr lang="de-DE" sz="1700" dirty="0">
                <a:solidFill>
                  <a:schemeClr val="lt1"/>
                </a:solidFill>
                <a:latin typeface="+mn-lt"/>
              </a:rPr>
              <a:t>23.05.2023, 10:00-16:00 Uhr</a:t>
            </a:r>
            <a:endParaRPr sz="1700" dirty="0">
              <a:solidFill>
                <a:schemeClr val="lt1"/>
              </a:solidFill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Google Shape;20;p36"/>
          <p:cNvSpPr txBox="1"/>
          <p:nvPr/>
        </p:nvSpPr>
        <p:spPr>
          <a:xfrm>
            <a:off x="468312" y="5611369"/>
            <a:ext cx="796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Stärkenorientierte Selbstentwicklung mit dem Wachstums-</a:t>
            </a:r>
            <a:r>
              <a:rPr lang="de-DE" sz="2000" b="0" i="0" u="none" strike="noStrike" cap="non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Mindset</a:t>
            </a:r>
            <a:endParaRPr sz="20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 txBox="1"/>
          <p:nvPr/>
        </p:nvSpPr>
        <p:spPr>
          <a:xfrm>
            <a:off x="468313" y="6394173"/>
            <a:ext cx="57420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Karl Hosang &amp; Johanna Schuck, </a:t>
            </a:r>
            <a:r>
              <a:rPr lang="de-DE">
                <a:solidFill>
                  <a:schemeClr val="lt1"/>
                </a:solidFill>
                <a:latin typeface="+mn-lt"/>
              </a:rPr>
              <a:t>April-Mai 2023</a:t>
            </a: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2 1 1">
  <p:cSld name="Text-A_4_1_1_2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a8c7ea2f6_0_18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96" name="Google Shape;96;g22a8c7ea2f6_0_18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7" name="Google Shape;97;g22a8c7ea2f6_0_18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Visionspyramide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2a8c7ea2f6_0_18"/>
          <p:cNvSpPr txBox="1"/>
          <p:nvPr/>
        </p:nvSpPr>
        <p:spPr>
          <a:xfrm>
            <a:off x="468300" y="1376675"/>
            <a:ext cx="11266500" cy="4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Ablauf: Think - Pair - Share</a:t>
            </a:r>
            <a:b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Zum Abschluss des Workshops erarbeitet ihr eure persönliche Visionspyramide. Wo wollt ihr hin und welche Werte, Kompetenzen und Gewohnheiten werden euch dabei unterstützen?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Einzelarbeit - Think (10 min):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Fülle das Visionspyramiden-Template </a:t>
            </a:r>
            <a:r>
              <a:rPr lang="de-DE" sz="1800" b="0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auf der nächsten Folie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aus. Du kannst z.B. mit deiner Vision anfangen und dich dann systematisch nach unten arbeiten.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Gruppenarbeit - Pair (2x 8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Ihr werdet in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2er Breakout-Rooms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eingeteilt. 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A stellt Person B ihre Visionspyramide vor, Person B hört empathisch zu. (5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B gibt Feedback. (3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Rollentausch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Plenum - Share: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Teilen der Visionspyramiden &amp; Reflexion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1 1">
  <p:cSld name="Text-A_4_1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a8c7ea2f6_0_4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02" name="Google Shape;102;g22a8c7ea2f6_0_4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4" name="Google Shape;104;g22a8c7ea2f6_0_45"/>
          <p:cNvSpPr txBox="1"/>
          <p:nvPr/>
        </p:nvSpPr>
        <p:spPr>
          <a:xfrm>
            <a:off x="9677284" y="2170320"/>
            <a:ext cx="151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Dein ganz persönlicher Kompass: Was ist dir wichtig? Was fühlt sich für dich richtig an? Familie, Karriere, beides?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2a8c7ea2f6_0_45"/>
          <p:cNvSpPr/>
          <p:nvPr/>
        </p:nvSpPr>
        <p:spPr>
          <a:xfrm>
            <a:off x="1938487" y="234929"/>
            <a:ext cx="7784400" cy="59913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775" tIns="79775" rIns="79775" bIns="79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2a8c7ea2f6_0_45"/>
          <p:cNvSpPr txBox="1"/>
          <p:nvPr/>
        </p:nvSpPr>
        <p:spPr>
          <a:xfrm>
            <a:off x="2742072" y="5077250"/>
            <a:ext cx="6200700" cy="1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g22a8c7ea2f6_0_45"/>
          <p:cNvSpPr txBox="1"/>
          <p:nvPr/>
        </p:nvSpPr>
        <p:spPr>
          <a:xfrm>
            <a:off x="2715018" y="3627100"/>
            <a:ext cx="620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g22a8c7ea2f6_0_45"/>
          <p:cNvSpPr txBox="1"/>
          <p:nvPr/>
        </p:nvSpPr>
        <p:spPr>
          <a:xfrm>
            <a:off x="2714900" y="2052525"/>
            <a:ext cx="6200700" cy="1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g22a8c7ea2f6_0_45"/>
          <p:cNvSpPr txBox="1"/>
          <p:nvPr/>
        </p:nvSpPr>
        <p:spPr>
          <a:xfrm>
            <a:off x="2714975" y="675550"/>
            <a:ext cx="620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+mn-lt"/>
              <a:ea typeface="Quicksand"/>
              <a:cs typeface="Quicksand"/>
              <a:sym typeface="Quicksand"/>
            </a:endParaRPr>
          </a:p>
        </p:txBody>
      </p:sp>
      <p:cxnSp>
        <p:nvCxnSpPr>
          <p:cNvPr id="110" name="Google Shape;110;g22a8c7ea2f6_0_45"/>
          <p:cNvCxnSpPr/>
          <p:nvPr/>
        </p:nvCxnSpPr>
        <p:spPr>
          <a:xfrm rot="10800000" flipH="1">
            <a:off x="4625343" y="2044414"/>
            <a:ext cx="2400600" cy="810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g22a8c7ea2f6_0_45"/>
          <p:cNvCxnSpPr/>
          <p:nvPr/>
        </p:nvCxnSpPr>
        <p:spPr>
          <a:xfrm rot="10800000" flipH="1">
            <a:off x="2714987" y="5022728"/>
            <a:ext cx="6228000" cy="2490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g22a8c7ea2f6_0_45"/>
          <p:cNvCxnSpPr/>
          <p:nvPr/>
        </p:nvCxnSpPr>
        <p:spPr>
          <a:xfrm rot="10800000" flipH="1">
            <a:off x="3623022" y="3626936"/>
            <a:ext cx="4399800" cy="1050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g22a8c7ea2f6_0_45"/>
          <p:cNvSpPr txBox="1"/>
          <p:nvPr/>
        </p:nvSpPr>
        <p:spPr>
          <a:xfrm>
            <a:off x="3877549" y="5702632"/>
            <a:ext cx="3494212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Verhalten &amp; Gewohnheiten</a:t>
            </a:r>
            <a:endParaRPr sz="1600" b="0" i="0" u="none" strike="noStrike" cap="none">
              <a:solidFill>
                <a:srgbClr val="B7B7B7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g22a8c7ea2f6_0_45"/>
          <p:cNvSpPr txBox="1"/>
          <p:nvPr/>
        </p:nvSpPr>
        <p:spPr>
          <a:xfrm>
            <a:off x="4727293" y="4436326"/>
            <a:ext cx="1602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Kompetenzen</a:t>
            </a:r>
            <a:endParaRPr sz="1600" b="0" i="0" u="none" strike="noStrike" cap="none">
              <a:solidFill>
                <a:srgbClr val="B7B7B7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g22a8c7ea2f6_0_45"/>
          <p:cNvSpPr txBox="1"/>
          <p:nvPr/>
        </p:nvSpPr>
        <p:spPr>
          <a:xfrm>
            <a:off x="4371104" y="2891175"/>
            <a:ext cx="27339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B7B7B7"/>
              </a:solidFill>
              <a:latin typeface="+mn-lt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Werte, Erfolgs-Prinzipien</a:t>
            </a:r>
            <a:endParaRPr sz="1600" b="0" i="0" u="none" strike="noStrike" cap="none">
              <a:solidFill>
                <a:srgbClr val="B7B7B7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g22a8c7ea2f6_0_45"/>
          <p:cNvSpPr txBox="1"/>
          <p:nvPr/>
        </p:nvSpPr>
        <p:spPr>
          <a:xfrm>
            <a:off x="4949650" y="1462088"/>
            <a:ext cx="1723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Selbstbild, Vision</a:t>
            </a:r>
            <a:endParaRPr sz="12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2a8c7ea2f6_0_45"/>
          <p:cNvSpPr txBox="1"/>
          <p:nvPr/>
        </p:nvSpPr>
        <p:spPr>
          <a:xfrm>
            <a:off x="9704772" y="708278"/>
            <a:ext cx="151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Zielzustand: Wo willst du in 5 oder 10 Jahren sein? Wo möchtest du mit deiner Karriere stehen?</a:t>
            </a:r>
            <a:endParaRPr sz="105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2a8c7ea2f6_0_45"/>
          <p:cNvSpPr txBox="1"/>
          <p:nvPr/>
        </p:nvSpPr>
        <p:spPr>
          <a:xfrm>
            <a:off x="9677284" y="3947921"/>
            <a:ext cx="151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Fähigkeiten, die du aufbaust, um erfolgreich zu sein.</a:t>
            </a:r>
            <a:endParaRPr sz="105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2a8c7ea2f6_0_45"/>
          <p:cNvSpPr txBox="1"/>
          <p:nvPr/>
        </p:nvSpPr>
        <p:spPr>
          <a:xfrm rot="5400000">
            <a:off x="-528650" y="2458128"/>
            <a:ext cx="34206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Meine Visionspyramide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2a8c7ea2f6_0_45"/>
          <p:cNvSpPr txBox="1"/>
          <p:nvPr/>
        </p:nvSpPr>
        <p:spPr>
          <a:xfrm>
            <a:off x="9704775" y="5052974"/>
            <a:ext cx="1490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775" tIns="79775" rIns="79775" bIns="79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B7B7B7"/>
                </a:solidFill>
                <a:latin typeface="+mn-lt"/>
                <a:ea typeface="Quicksand"/>
                <a:cs typeface="Quicksand"/>
                <a:sym typeface="Quicksand"/>
              </a:rPr>
              <a:t>Was machst du konkret? Womit kannst du heute anfangen? </a:t>
            </a:r>
            <a:endParaRPr sz="105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2a8c7ea2f6_0_45"/>
          <p:cNvSpPr txBox="1">
            <a:spLocks noGrp="1"/>
          </p:cNvSpPr>
          <p:nvPr>
            <p:ph type="body" idx="1"/>
          </p:nvPr>
        </p:nvSpPr>
        <p:spPr>
          <a:xfrm>
            <a:off x="2714900" y="398100"/>
            <a:ext cx="6200700" cy="15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a8c7ea2f6_0_45"/>
          <p:cNvSpPr txBox="1">
            <a:spLocks noGrp="1"/>
          </p:cNvSpPr>
          <p:nvPr>
            <p:ph type="body" idx="2"/>
          </p:nvPr>
        </p:nvSpPr>
        <p:spPr>
          <a:xfrm>
            <a:off x="2803575" y="2170350"/>
            <a:ext cx="6200700" cy="13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2a8c7ea2f6_0_45"/>
          <p:cNvSpPr txBox="1">
            <a:spLocks noGrp="1"/>
          </p:cNvSpPr>
          <p:nvPr>
            <p:ph type="body" idx="3"/>
          </p:nvPr>
        </p:nvSpPr>
        <p:spPr>
          <a:xfrm>
            <a:off x="2742075" y="3735700"/>
            <a:ext cx="6096300" cy="11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2a8c7ea2f6_0_45"/>
          <p:cNvSpPr txBox="1">
            <a:spLocks noGrp="1"/>
          </p:cNvSpPr>
          <p:nvPr>
            <p:ph type="body" idx="4"/>
          </p:nvPr>
        </p:nvSpPr>
        <p:spPr>
          <a:xfrm>
            <a:off x="2742075" y="5142350"/>
            <a:ext cx="6096300" cy="100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1 1 1">
  <p:cSld name="Text-A_4_1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a8c7ea2f6_0_9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27" name="Google Shape;127;g22a8c7ea2f6_0_9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9" name="Google Shape;129;g22a8c7ea2f6_0_90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Progressions-Meditation als Anker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2a8c7ea2f6_0_90"/>
          <p:cNvSpPr txBox="1"/>
          <p:nvPr/>
        </p:nvSpPr>
        <p:spPr>
          <a:xfrm>
            <a:off x="0" y="3448875"/>
            <a:ext cx="121920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»Lehnt euch zurück, und genießt die Reise«</a:t>
            </a: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1 1 1 1">
  <p:cSld name="Text-A_4_1_1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a8c7ea2f6_0_12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33" name="Google Shape;133;g22a8c7ea2f6_0_12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5" name="Google Shape;135;g22a8c7ea2f6_0_120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Check Out: Reflexion &amp; I like, I 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wish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2a8c7ea2f6_0_120"/>
          <p:cNvSpPr txBox="1"/>
          <p:nvPr/>
        </p:nvSpPr>
        <p:spPr>
          <a:xfrm>
            <a:off x="0" y="3448875"/>
            <a:ext cx="121920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»Kollektives Mood-Board, Link wird via Zoom geteilt«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">
  <p:cSld name="Text-A_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a375b9357_0_473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39" name="Google Shape;139;g22a375b9357_0_473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0" name="Google Shape;140;g22a375b9357_0_473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Growth 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Mindset</a:t>
            </a: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 vs. Fixed 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Mindset</a:t>
            </a:r>
            <a:endParaRPr sz="20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22a375b9357_0_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12397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2">
  <p:cSld name="Text-A_4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a375b9357_1_6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45" name="Google Shape;145;g22a375b9357_1_6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6" name="Google Shape;146;g22a375b9357_1_6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IKIGAI – wofür es sich zu leben lohnt</a:t>
            </a:r>
            <a:endParaRPr sz="20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2a375b9357_1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1155712"/>
            <a:ext cx="9144000" cy="49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2">
  <p:cSld name="Text-A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a375b9357_0_14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51" name="Google Shape;151;g22a375b9357_0_14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2" name="Google Shape;152;g22a375b9357_0_142"/>
          <p:cNvSpPr/>
          <p:nvPr/>
        </p:nvSpPr>
        <p:spPr>
          <a:xfrm>
            <a:off x="6694675" y="3818788"/>
            <a:ext cx="3481500" cy="244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2a375b9357_0_142"/>
          <p:cNvSpPr/>
          <p:nvPr/>
        </p:nvSpPr>
        <p:spPr>
          <a:xfrm>
            <a:off x="6135850" y="1256972"/>
            <a:ext cx="4040400" cy="2053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2a375b9357_0_142"/>
          <p:cNvSpPr/>
          <p:nvPr/>
        </p:nvSpPr>
        <p:spPr>
          <a:xfrm>
            <a:off x="1440275" y="4314875"/>
            <a:ext cx="3235200" cy="191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2a375b9357_0_142"/>
          <p:cNvSpPr/>
          <p:nvPr/>
        </p:nvSpPr>
        <p:spPr>
          <a:xfrm>
            <a:off x="1565375" y="1256974"/>
            <a:ext cx="3110100" cy="164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g22a375b9357_0_142"/>
          <p:cNvGrpSpPr/>
          <p:nvPr/>
        </p:nvGrpSpPr>
        <p:grpSpPr>
          <a:xfrm>
            <a:off x="3611631" y="2007852"/>
            <a:ext cx="3235325" cy="3254164"/>
            <a:chOff x="1992650" y="2052025"/>
            <a:chExt cx="5182325" cy="5212500"/>
          </a:xfrm>
        </p:grpSpPr>
        <p:sp>
          <p:nvSpPr>
            <p:cNvPr id="157" name="Google Shape;157;g22a375b9357_0_142"/>
            <p:cNvSpPr/>
            <p:nvPr/>
          </p:nvSpPr>
          <p:spPr>
            <a:xfrm>
              <a:off x="1992650" y="3855025"/>
              <a:ext cx="3409500" cy="3409500"/>
            </a:xfrm>
            <a:prstGeom prst="ellipse">
              <a:avLst/>
            </a:prstGeom>
            <a:solidFill>
              <a:srgbClr val="6AA84F">
                <a:alpha val="48627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2a375b9357_0_142"/>
            <p:cNvSpPr/>
            <p:nvPr/>
          </p:nvSpPr>
          <p:spPr>
            <a:xfrm>
              <a:off x="3765475" y="3855025"/>
              <a:ext cx="3409500" cy="3409500"/>
            </a:xfrm>
            <a:prstGeom prst="ellipse">
              <a:avLst/>
            </a:prstGeom>
            <a:solidFill>
              <a:srgbClr val="0B5394">
                <a:alpha val="52156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2a375b9357_0_142"/>
            <p:cNvSpPr/>
            <p:nvPr/>
          </p:nvSpPr>
          <p:spPr>
            <a:xfrm>
              <a:off x="3765475" y="2052025"/>
              <a:ext cx="3409500" cy="3409500"/>
            </a:xfrm>
            <a:prstGeom prst="ellipse">
              <a:avLst/>
            </a:prstGeom>
            <a:solidFill>
              <a:srgbClr val="FFD966">
                <a:alpha val="56078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2a375b9357_0_142"/>
            <p:cNvSpPr/>
            <p:nvPr/>
          </p:nvSpPr>
          <p:spPr>
            <a:xfrm>
              <a:off x="1992650" y="2052025"/>
              <a:ext cx="3409500" cy="3409500"/>
            </a:xfrm>
            <a:prstGeom prst="ellipse">
              <a:avLst/>
            </a:prstGeom>
            <a:solidFill>
              <a:srgbClr val="E06666">
                <a:alpha val="45490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2a375b9357_0_142"/>
            <p:cNvSpPr txBox="1"/>
            <p:nvPr/>
          </p:nvSpPr>
          <p:spPr>
            <a:xfrm>
              <a:off x="4190403" y="4456338"/>
              <a:ext cx="903900" cy="5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1" u="none" strike="noStrike" cap="none">
                <a:solidFill>
                  <a:srgbClr val="FFFFFF"/>
                </a:solidFill>
                <a:latin typeface="+mn-lt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62" name="Google Shape;162;g22a375b9357_0_142"/>
            <p:cNvSpPr txBox="1"/>
            <p:nvPr/>
          </p:nvSpPr>
          <p:spPr>
            <a:xfrm>
              <a:off x="2569245" y="5162205"/>
              <a:ext cx="2068500" cy="13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1" i="0" u="none" strike="noStrike" cap="none">
                  <a:solidFill>
                    <a:srgbClr val="FFFFFF"/>
                  </a:solidFill>
                  <a:highlight>
                    <a:srgbClr val="3D85C6"/>
                  </a:highlight>
                  <a:latin typeface="+mn-lt"/>
                  <a:ea typeface="Arial"/>
                  <a:cs typeface="Arial"/>
                  <a:sym typeface="Arial"/>
                </a:rPr>
                <a:t>Vision: Wo will ich hin?</a:t>
              </a:r>
              <a:endParaRPr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2a375b9357_0_142"/>
          <p:cNvSpPr txBox="1"/>
          <p:nvPr/>
        </p:nvSpPr>
        <p:spPr>
          <a:xfrm>
            <a:off x="3628746" y="2715516"/>
            <a:ext cx="1813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Stärken &amp; Kompetenzen</a:t>
            </a:r>
            <a:endParaRPr sz="14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2a375b9357_0_142"/>
          <p:cNvSpPr txBox="1"/>
          <p:nvPr/>
        </p:nvSpPr>
        <p:spPr>
          <a:xfrm>
            <a:off x="5263002" y="2478038"/>
            <a:ext cx="1464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Erfolgs-</a:t>
            </a:r>
            <a:b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</a:b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faktoren für Karriere in der WTS-Gruppe</a:t>
            </a:r>
            <a:endParaRPr sz="13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2a375b9357_0_142"/>
          <p:cNvSpPr txBox="1"/>
          <p:nvPr/>
        </p:nvSpPr>
        <p:spPr>
          <a:xfrm>
            <a:off x="5293673" y="3854163"/>
            <a:ext cx="1401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Was brauchen die Menschen bei der WTS-Gruppe?</a:t>
            </a:r>
            <a:endParaRPr sz="13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2a375b9357_0_142"/>
          <p:cNvSpPr txBox="1"/>
          <p:nvPr/>
        </p:nvSpPr>
        <p:spPr>
          <a:xfrm>
            <a:off x="4675484" y="3198546"/>
            <a:ext cx="1107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de-DE" sz="4500" b="1" i="0" u="none" strike="noStrike" cap="none">
                <a:solidFill>
                  <a:srgbClr val="000000"/>
                </a:solidFill>
                <a:latin typeface="+mn-lt"/>
                <a:ea typeface="Quicksand"/>
                <a:cs typeface="Quicksand"/>
                <a:sym typeface="Quicksand"/>
              </a:rPr>
              <a:t>x</a:t>
            </a:r>
            <a:endParaRPr sz="4500" b="1" i="0" u="none" strike="noStrike" cap="none">
              <a:solidFill>
                <a:srgbClr val="000000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cxnSp>
        <p:nvCxnSpPr>
          <p:cNvPr id="167" name="Google Shape;167;g22a375b9357_0_142"/>
          <p:cNvCxnSpPr/>
          <p:nvPr/>
        </p:nvCxnSpPr>
        <p:spPr>
          <a:xfrm rot="10800000">
            <a:off x="3238725" y="3476775"/>
            <a:ext cx="1761900" cy="171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C0C0C"/>
            </a:solidFill>
            <a:prstDash val="lgDash"/>
            <a:round/>
            <a:headEnd type="triangle" w="med" len="med"/>
            <a:tailEnd type="none" w="sm" len="sm"/>
          </a:ln>
        </p:spPr>
      </p:cxnSp>
      <p:sp>
        <p:nvSpPr>
          <p:cNvPr id="168" name="Google Shape;168;g22a375b9357_0_142"/>
          <p:cNvSpPr txBox="1"/>
          <p:nvPr/>
        </p:nvSpPr>
        <p:spPr>
          <a:xfrm>
            <a:off x="1160623" y="3164963"/>
            <a:ext cx="2451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My Growth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 Concept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endParaRPr sz="2000" b="1" i="1" u="none" strike="noStrike" cap="none">
              <a:solidFill>
                <a:srgbClr val="FF9900"/>
              </a:solidFill>
              <a:highlight>
                <a:srgbClr val="FF9900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2a375b9357_0_142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My Growth 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Concept</a:t>
            </a: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[wichtigsten Punkte hier eintragen]</a:t>
            </a:r>
            <a:endParaRPr sz="8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2a375b9357_0_142"/>
          <p:cNvSpPr txBox="1">
            <a:spLocks noGrp="1"/>
          </p:cNvSpPr>
          <p:nvPr>
            <p:ph type="body" idx="1"/>
          </p:nvPr>
        </p:nvSpPr>
        <p:spPr>
          <a:xfrm>
            <a:off x="1676400" y="1409700"/>
            <a:ext cx="2867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22a375b9357_0_142"/>
          <p:cNvSpPr txBox="1">
            <a:spLocks noGrp="1"/>
          </p:cNvSpPr>
          <p:nvPr>
            <p:ph type="body" idx="2"/>
          </p:nvPr>
        </p:nvSpPr>
        <p:spPr>
          <a:xfrm>
            <a:off x="1624325" y="4503752"/>
            <a:ext cx="28671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22a375b9357_0_142"/>
          <p:cNvSpPr txBox="1">
            <a:spLocks noGrp="1"/>
          </p:cNvSpPr>
          <p:nvPr>
            <p:ph type="body" idx="3"/>
          </p:nvPr>
        </p:nvSpPr>
        <p:spPr>
          <a:xfrm>
            <a:off x="6372225" y="1409704"/>
            <a:ext cx="36003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22a375b9357_0_142"/>
          <p:cNvSpPr txBox="1">
            <a:spLocks noGrp="1"/>
          </p:cNvSpPr>
          <p:nvPr>
            <p:ph type="body" idx="4"/>
          </p:nvPr>
        </p:nvSpPr>
        <p:spPr>
          <a:xfrm>
            <a:off x="6846950" y="4049725"/>
            <a:ext cx="31101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2">
  <p:cSld name="Text-A_3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a375b9357_1_3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77" name="Google Shape;177;g22a375b9357_1_3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8" name="Google Shape;178;g22a375b9357_1_35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Stärken &amp; Kompetenzen: Selbstreflexion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2a375b9357_1_35"/>
          <p:cNvSpPr/>
          <p:nvPr/>
        </p:nvSpPr>
        <p:spPr>
          <a:xfrm>
            <a:off x="468325" y="1484562"/>
            <a:ext cx="11266500" cy="42477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2a375b9357_1_35"/>
          <p:cNvSpPr/>
          <p:nvPr/>
        </p:nvSpPr>
        <p:spPr>
          <a:xfrm>
            <a:off x="9840923" y="902150"/>
            <a:ext cx="678600" cy="747600"/>
          </a:xfrm>
          <a:prstGeom prst="ellipse">
            <a:avLst/>
          </a:prstGeom>
          <a:solidFill>
            <a:srgbClr val="E06666">
              <a:alpha val="4549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2a375b9357_1_35"/>
          <p:cNvSpPr txBox="1"/>
          <p:nvPr/>
        </p:nvSpPr>
        <p:spPr>
          <a:xfrm>
            <a:off x="879461" y="1724086"/>
            <a:ext cx="9841500" cy="138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Arbeitsauftrag 1: Selbstreflexion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Welche Stärken siehst du in dir selbst? Was kannst du besonders gut? Was machst du besonders gerne, wo siehst du deine Talente?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2a375b9357_1_35"/>
          <p:cNvSpPr txBox="1"/>
          <p:nvPr/>
        </p:nvSpPr>
        <p:spPr>
          <a:xfrm>
            <a:off x="879459" y="2805103"/>
            <a:ext cx="10345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2a375b9357_1_35"/>
          <p:cNvSpPr txBox="1"/>
          <p:nvPr/>
        </p:nvSpPr>
        <p:spPr>
          <a:xfrm>
            <a:off x="535149" y="5850484"/>
            <a:ext cx="99006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für dich wichtigsten Punkte in dein Growth Concept auf Folie 3.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1">
  <p:cSld name="Text-A_3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a375b9357_0_307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187" name="Google Shape;187;g22a375b9357_0_307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8" name="Google Shape;188;g22a375b9357_0_307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Stärken &amp; Kompetenzen: 360° Feedback - Auswertung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2a375b9357_0_307"/>
          <p:cNvSpPr/>
          <p:nvPr/>
        </p:nvSpPr>
        <p:spPr>
          <a:xfrm>
            <a:off x="548832" y="3657116"/>
            <a:ext cx="5475300" cy="21486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2a375b9357_0_307"/>
          <p:cNvSpPr/>
          <p:nvPr/>
        </p:nvSpPr>
        <p:spPr>
          <a:xfrm>
            <a:off x="6259597" y="3657116"/>
            <a:ext cx="5475300" cy="21486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2a375b9357_0_307"/>
          <p:cNvSpPr/>
          <p:nvPr/>
        </p:nvSpPr>
        <p:spPr>
          <a:xfrm>
            <a:off x="496625" y="1371475"/>
            <a:ext cx="5475300" cy="21486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2a375b9357_0_307"/>
          <p:cNvSpPr/>
          <p:nvPr/>
        </p:nvSpPr>
        <p:spPr>
          <a:xfrm>
            <a:off x="6259600" y="1371475"/>
            <a:ext cx="5475300" cy="21693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2a375b9357_0_307"/>
          <p:cNvSpPr txBox="1"/>
          <p:nvPr/>
        </p:nvSpPr>
        <p:spPr>
          <a:xfrm>
            <a:off x="703460" y="1392112"/>
            <a:ext cx="5172000" cy="91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Kolleg:innen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2a375b9357_0_307"/>
          <p:cNvSpPr txBox="1"/>
          <p:nvPr/>
        </p:nvSpPr>
        <p:spPr>
          <a:xfrm>
            <a:off x="6452874" y="1392112"/>
            <a:ext cx="3060900" cy="91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Privates Umfeld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2a375b9357_0_307"/>
          <p:cNvSpPr txBox="1"/>
          <p:nvPr/>
        </p:nvSpPr>
        <p:spPr>
          <a:xfrm>
            <a:off x="703460" y="3661267"/>
            <a:ext cx="3959100" cy="91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Vorgesetzte / Mentor:innen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2a375b9357_0_307"/>
          <p:cNvSpPr txBox="1"/>
          <p:nvPr/>
        </p:nvSpPr>
        <p:spPr>
          <a:xfrm>
            <a:off x="6452874" y="3661267"/>
            <a:ext cx="3959100" cy="91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Mandant:innen (optional)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2a375b9357_0_307"/>
          <p:cNvSpPr txBox="1"/>
          <p:nvPr/>
        </p:nvSpPr>
        <p:spPr>
          <a:xfrm>
            <a:off x="809970" y="1715040"/>
            <a:ext cx="4908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2a375b9357_0_307"/>
          <p:cNvSpPr txBox="1"/>
          <p:nvPr/>
        </p:nvSpPr>
        <p:spPr>
          <a:xfrm>
            <a:off x="779883" y="4025470"/>
            <a:ext cx="4908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2a375b9357_0_307"/>
          <p:cNvSpPr txBox="1"/>
          <p:nvPr/>
        </p:nvSpPr>
        <p:spPr>
          <a:xfrm>
            <a:off x="6542855" y="1715040"/>
            <a:ext cx="4908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2a375b9357_0_307"/>
          <p:cNvSpPr txBox="1"/>
          <p:nvPr/>
        </p:nvSpPr>
        <p:spPr>
          <a:xfrm>
            <a:off x="6542855" y="4025470"/>
            <a:ext cx="4908600" cy="1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2a375b9357_0_307"/>
          <p:cNvSpPr txBox="1"/>
          <p:nvPr/>
        </p:nvSpPr>
        <p:spPr>
          <a:xfrm>
            <a:off x="667363" y="5860153"/>
            <a:ext cx="97590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für dich wichtigsten Punkte in dein Growth Mindset auf Folie 3.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1 1">
  <p:cSld name="Text-A_3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a375b9357_0_35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05" name="Google Shape;205;g22a375b9357_0_35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6" name="Google Shape;206;g22a375b9357_0_354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Vision: Wo will ich hin?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2a375b9357_0_354"/>
          <p:cNvSpPr/>
          <p:nvPr/>
        </p:nvSpPr>
        <p:spPr>
          <a:xfrm>
            <a:off x="5022200" y="2463029"/>
            <a:ext cx="6712500" cy="16434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2a375b9357_0_354"/>
          <p:cNvSpPr/>
          <p:nvPr/>
        </p:nvSpPr>
        <p:spPr>
          <a:xfrm>
            <a:off x="5065089" y="4193934"/>
            <a:ext cx="6669600" cy="16434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2a375b9357_0_354"/>
          <p:cNvSpPr/>
          <p:nvPr/>
        </p:nvSpPr>
        <p:spPr>
          <a:xfrm>
            <a:off x="5045065" y="666875"/>
            <a:ext cx="6689700" cy="16434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2a375b9357_0_354"/>
          <p:cNvSpPr txBox="1"/>
          <p:nvPr/>
        </p:nvSpPr>
        <p:spPr>
          <a:xfrm>
            <a:off x="5193924" y="2963649"/>
            <a:ext cx="64623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2a375b9357_0_354"/>
          <p:cNvSpPr txBox="1"/>
          <p:nvPr/>
        </p:nvSpPr>
        <p:spPr>
          <a:xfrm>
            <a:off x="5193924" y="1252658"/>
            <a:ext cx="64623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2a375b9357_0_354"/>
          <p:cNvSpPr/>
          <p:nvPr/>
        </p:nvSpPr>
        <p:spPr>
          <a:xfrm>
            <a:off x="496625" y="1252650"/>
            <a:ext cx="4154700" cy="45312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a375b9357_0_354"/>
          <p:cNvSpPr/>
          <p:nvPr/>
        </p:nvSpPr>
        <p:spPr>
          <a:xfrm>
            <a:off x="3990944" y="3229425"/>
            <a:ext cx="1320600" cy="936900"/>
          </a:xfrm>
          <a:prstGeom prst="ellipse">
            <a:avLst/>
          </a:prstGeom>
          <a:solidFill>
            <a:srgbClr val="6AA84F">
              <a:alpha val="48627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2a375b9357_0_354"/>
          <p:cNvSpPr txBox="1"/>
          <p:nvPr/>
        </p:nvSpPr>
        <p:spPr>
          <a:xfrm>
            <a:off x="5193924" y="746689"/>
            <a:ext cx="62619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2. Flow</a:t>
            </a:r>
            <a:br>
              <a:rPr lang="de-DE" sz="14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In welchen Momenten bist du voll und ganz glücklich?</a:t>
            </a:r>
            <a:endParaRPr sz="1000" b="0" i="0" u="none" strike="noStrike" cap="none">
              <a:solidFill>
                <a:srgbClr val="3535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2a375b9357_0_354"/>
          <p:cNvSpPr txBox="1"/>
          <p:nvPr/>
        </p:nvSpPr>
        <p:spPr>
          <a:xfrm>
            <a:off x="619853" y="1421210"/>
            <a:ext cx="3831600" cy="124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1. Meine Wunderwoche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Stell dir vor, du wachst morgens auf und erlebst einen perfekten Arbeitstag und Arbeitswoche - was erlebst du?</a:t>
            </a:r>
            <a:endParaRPr sz="10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2a375b9357_0_354"/>
          <p:cNvSpPr txBox="1"/>
          <p:nvPr/>
        </p:nvSpPr>
        <p:spPr>
          <a:xfrm>
            <a:off x="5230237" y="2449241"/>
            <a:ext cx="63027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3. Mein Fundament </a:t>
            </a:r>
            <a:br>
              <a:rPr lang="de-DE" sz="1400" b="1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Was hast du dir aufgebaut? Was sind die Ressourcen, auf denen du stehst?</a:t>
            </a:r>
            <a:endParaRPr sz="1000" b="0" i="0" u="none" strike="noStrike" cap="none">
              <a:solidFill>
                <a:srgbClr val="3535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2a375b9357_0_354"/>
          <p:cNvSpPr txBox="1"/>
          <p:nvPr/>
        </p:nvSpPr>
        <p:spPr>
          <a:xfrm>
            <a:off x="5135262" y="4245767"/>
            <a:ext cx="65493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4. Mein Traum</a:t>
            </a:r>
            <a:br>
              <a:rPr lang="de-DE" sz="14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0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Wenn dir Erfolg garantiert wäre, woran würdest du arbeiten?</a:t>
            </a:r>
            <a:endParaRPr sz="1000" b="0" i="0" u="none" strike="noStrike" cap="none">
              <a:solidFill>
                <a:srgbClr val="3535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2a375b9357_0_354"/>
          <p:cNvSpPr txBox="1"/>
          <p:nvPr/>
        </p:nvSpPr>
        <p:spPr>
          <a:xfrm>
            <a:off x="645482" y="2298960"/>
            <a:ext cx="3876300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2a375b9357_0_354"/>
          <p:cNvSpPr txBox="1"/>
          <p:nvPr/>
        </p:nvSpPr>
        <p:spPr>
          <a:xfrm>
            <a:off x="5193924" y="4774984"/>
            <a:ext cx="64623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2a375b9357_0_354"/>
          <p:cNvSpPr txBox="1"/>
          <p:nvPr/>
        </p:nvSpPr>
        <p:spPr>
          <a:xfrm>
            <a:off x="642205" y="5838999"/>
            <a:ext cx="91530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für dich wichtigsten Punkte in dein Growth Concept auf Folie 3.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">
  <p:cSld name="Text-A_4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2a375b9357_0_511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4" name="Google Shape;24;g22a375b9357_0_511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5" name="Google Shape;25;g22a375b9357_0_511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Agenda Kick-Off am 17.04.2022 [10:30-12:00] </a:t>
            </a:r>
            <a:endParaRPr sz="20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2a375b9357_0_511"/>
          <p:cNvSpPr txBox="1"/>
          <p:nvPr/>
        </p:nvSpPr>
        <p:spPr>
          <a:xfrm>
            <a:off x="468300" y="1376680"/>
            <a:ext cx="8207400" cy="4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10:30  	Begrüßung</a:t>
            </a:r>
            <a:endParaRPr sz="20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10:35 	Intro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Johanna &amp; Karl </a:t>
            </a:r>
            <a:endParaRPr sz="2000" b="0" i="0" u="none" strike="noStrike" cap="none" dirty="0">
              <a:solidFill>
                <a:srgbClr val="0C0C0C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10:45 	Agenda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heute</a:t>
            </a:r>
            <a:endParaRPr sz="2000" b="0" i="0" u="none" strike="noStrike" cap="none" dirty="0">
              <a:solidFill>
                <a:srgbClr val="0C0C0C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10:50 	</a:t>
            </a:r>
            <a:r>
              <a:rPr lang="de-DE" sz="2000" b="1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My Growth </a:t>
            </a:r>
            <a:r>
              <a:rPr lang="de-DE" sz="2000" b="1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Concept</a:t>
            </a:r>
            <a:endParaRPr sz="20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11:00 	Input: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Growth </a:t>
            </a:r>
            <a:r>
              <a:rPr lang="de-DE" sz="2000" b="0" i="0" u="none" strike="noStrike" cap="none" dirty="0" err="1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Mindset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 &amp; IKIGAI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11:05    E-Learning Anmeldung</a:t>
            </a:r>
            <a:endParaRPr sz="14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11:15    Mini-Pause </a:t>
            </a:r>
            <a:endParaRPr sz="14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11:20    Interview: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Was brauchen die Menschen? </a:t>
            </a:r>
            <a:endParaRPr sz="2000" b="0" i="0" u="none" strike="noStrike" cap="none" dirty="0">
              <a:solidFill>
                <a:srgbClr val="0C0C0C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11:40 	Interview: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Sharing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11:45 	Q&amp;A </a:t>
            </a:r>
            <a:r>
              <a:rPr lang="de-DE" sz="2000" b="0" i="0" u="none" strike="noStrike" cap="none" dirty="0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My Growth </a:t>
            </a:r>
            <a:r>
              <a:rPr lang="de-DE" sz="2000" b="0" i="0" u="none" strike="noStrike" cap="none" dirty="0" err="1">
                <a:solidFill>
                  <a:srgbClr val="0C0C0C"/>
                </a:solidFill>
                <a:latin typeface="+mn-lt"/>
                <a:ea typeface="Arial"/>
                <a:cs typeface="Arial"/>
                <a:sym typeface="Arial"/>
              </a:rPr>
              <a:t>Concept</a:t>
            </a:r>
            <a:endParaRPr sz="2000" b="0" i="0" u="none" strike="noStrike" cap="none" dirty="0">
              <a:solidFill>
                <a:srgbClr val="0C0C0C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11:55 	Check-Out</a:t>
            </a:r>
            <a:endParaRPr sz="16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2">
  <p:cSld name="Text-A_4_1_1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a0a545353_0_98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24" name="Google Shape;224;g22a0a545353_0_98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25" name="Google Shape;225;g22a0a545353_0_98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Umgang mit Unsicherheiten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2a0a545353_0_98"/>
          <p:cNvSpPr txBox="1"/>
          <p:nvPr/>
        </p:nvSpPr>
        <p:spPr>
          <a:xfrm>
            <a:off x="468300" y="1376675"/>
            <a:ext cx="11266500" cy="4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Ablauf: Think - Pair - Share</a:t>
            </a:r>
            <a:b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 dieser Übung werdet ihr möglichen Unsicherheiten im beruflichen Kontext auf den Grund gehen. Was wünscht ihr euch, in Bewerbungsgesprächen souverän ausdrücken zu können? Was fällt euch schwer, zu sagen?</a:t>
            </a:r>
            <a:endParaRPr sz="14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Einzelarbeit - Think (5 min):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Fülle das Template </a:t>
            </a:r>
            <a:r>
              <a:rPr lang="de-DE" sz="1800" b="0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auf der nächsten Folie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mit typischen Unsicherheiten aus, die du bezüglich deiner Karriere und in Bewerbungsgesprächen hast.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Gruppenarbeit - Pair (2x 8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Ihr werdet in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2er Breakout-Rooms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eingeteilt.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A stellt Person B ihre Unsicherheiten vor, Person B hört nur zu. 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(5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B gibt Feedback. (3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Rollentausch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Plenum - Share: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Teilen der Unsicherheiten &amp; Reflexion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1 1 1">
  <p:cSld name="Text-A_3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a375b9357_0_41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30" name="Google Shape;230;g22a375b9357_0_41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1" name="Google Shape;231;g22a375b9357_0_412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Was brauchen die Menschen bei der WTS-Gruppe?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2a375b9357_0_412"/>
          <p:cNvSpPr txBox="1"/>
          <p:nvPr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2a375b9357_0_412"/>
          <p:cNvSpPr txBox="1"/>
          <p:nvPr/>
        </p:nvSpPr>
        <p:spPr>
          <a:xfrm>
            <a:off x="4021530" y="1864421"/>
            <a:ext cx="390390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Freude an der Arbeit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Die richtige Rolle für jeden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Gute Entscheidungen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Lösungen für Konflikte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2a375b9357_0_412"/>
          <p:cNvSpPr/>
          <p:nvPr/>
        </p:nvSpPr>
        <p:spPr>
          <a:xfrm>
            <a:off x="7058175" y="2949850"/>
            <a:ext cx="4195800" cy="29010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2a375b9357_0_412"/>
          <p:cNvSpPr txBox="1"/>
          <p:nvPr/>
        </p:nvSpPr>
        <p:spPr>
          <a:xfrm>
            <a:off x="7350074" y="2963294"/>
            <a:ext cx="3903900" cy="149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Lieblings-Bedürfnis</a:t>
            </a:r>
            <a:br>
              <a:rPr lang="de-DE" sz="1200" b="0" i="1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200" b="0" i="1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[Füge hier ein Bild ein, das eine wünschenswerte Qualität ausdrückt, die in der WTS-Gruppe noch stärker ausgeprägt sein könnte.]</a:t>
            </a:r>
            <a:endParaRPr sz="1300" b="0" i="1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2a375b9357_0_412"/>
          <p:cNvSpPr/>
          <p:nvPr/>
        </p:nvSpPr>
        <p:spPr>
          <a:xfrm>
            <a:off x="496625" y="2963300"/>
            <a:ext cx="6291300" cy="28875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2a375b9357_0_412"/>
          <p:cNvSpPr txBox="1"/>
          <p:nvPr/>
        </p:nvSpPr>
        <p:spPr>
          <a:xfrm>
            <a:off x="875600" y="3027750"/>
            <a:ext cx="5580000" cy="11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WTS-Bedürfnisse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Was brauchen die Menschen bei der WTS-Gruppe in deinen Augen? </a:t>
            </a:r>
            <a:r>
              <a:rPr lang="de-DE" sz="1400" b="0" i="1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[Mini-Interview]</a:t>
            </a:r>
            <a:endParaRPr sz="1500" b="0" i="1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2a375b9357_0_412"/>
          <p:cNvSpPr txBox="1"/>
          <p:nvPr/>
        </p:nvSpPr>
        <p:spPr>
          <a:xfrm>
            <a:off x="496628" y="5885779"/>
            <a:ext cx="90852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für dich wichtigsten Punkte in dein Growth Mindset auf Folie 3.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2a375b9357_0_412"/>
          <p:cNvSpPr txBox="1"/>
          <p:nvPr/>
        </p:nvSpPr>
        <p:spPr>
          <a:xfrm>
            <a:off x="530629" y="1220540"/>
            <a:ext cx="5352900" cy="169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Hier siehst du einige Vorschläge für vorhandene Bedürfnisse in der WTS-Gruppe: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Klarheit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Emotionale Sicherheit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Ergebnisse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Vertrauen &amp; Verbindlichkeit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2a375b9357_0_412"/>
          <p:cNvSpPr txBox="1"/>
          <p:nvPr/>
        </p:nvSpPr>
        <p:spPr>
          <a:xfrm>
            <a:off x="426150" y="3565043"/>
            <a:ext cx="61911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2a375b9357_0_412"/>
          <p:cNvSpPr txBox="1"/>
          <p:nvPr/>
        </p:nvSpPr>
        <p:spPr>
          <a:xfrm>
            <a:off x="7058175" y="1347125"/>
            <a:ext cx="4195800" cy="174352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sng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Ablauf: </a:t>
            </a:r>
            <a:br>
              <a:rPr lang="de-DE" sz="1400" b="1" i="0" u="sng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2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Frage dein:e Tandempartner:in nach den WTS-Bedürfnissen. Buddele tiefer mit 5 x »Warum?«. </a:t>
            </a:r>
            <a:br>
              <a:rPr lang="de-DE" sz="12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200" b="0" i="0" u="none" strike="noStrike" cap="none">
                <a:solidFill>
                  <a:srgbClr val="353535"/>
                </a:solidFill>
                <a:latin typeface="+mn-lt"/>
                <a:ea typeface="Arial"/>
                <a:cs typeface="Arial"/>
                <a:sym typeface="Arial"/>
              </a:rPr>
              <a:t>Kopiere dann ein Bild aus dem Internet für dein Lieblings-Bedürfnis.</a:t>
            </a:r>
            <a:endParaRPr sz="1200" b="0" i="0" u="none" strike="noStrike" cap="none">
              <a:solidFill>
                <a:srgbClr val="3535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2a375b9357_0_412"/>
          <p:cNvSpPr/>
          <p:nvPr/>
        </p:nvSpPr>
        <p:spPr>
          <a:xfrm>
            <a:off x="10879950" y="96225"/>
            <a:ext cx="915300" cy="894300"/>
          </a:xfrm>
          <a:prstGeom prst="ellipse">
            <a:avLst/>
          </a:prstGeom>
          <a:solidFill>
            <a:srgbClr val="0B5394">
              <a:alpha val="52156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1 1 1 1">
  <p:cSld name="Text-A_3_1_1_1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a375b9357_1_10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45" name="Google Shape;245;g22a375b9357_1_10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6" name="Google Shape;246;g22a375b9357_1_102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Erfolgsfaktoren für Karriere in der WTS-Gruppe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2a375b9357_1_102"/>
          <p:cNvSpPr txBox="1"/>
          <p:nvPr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2a375b9357_1_102"/>
          <p:cNvSpPr/>
          <p:nvPr/>
        </p:nvSpPr>
        <p:spPr>
          <a:xfrm>
            <a:off x="6147366" y="1819024"/>
            <a:ext cx="5525400" cy="25764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2a375b9357_1_102"/>
          <p:cNvSpPr/>
          <p:nvPr/>
        </p:nvSpPr>
        <p:spPr>
          <a:xfrm>
            <a:off x="371350" y="4467622"/>
            <a:ext cx="11301300" cy="13929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2a375b9357_1_102"/>
          <p:cNvSpPr txBox="1"/>
          <p:nvPr/>
        </p:nvSpPr>
        <p:spPr>
          <a:xfrm>
            <a:off x="736277" y="3399360"/>
            <a:ext cx="5309400" cy="11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Welche Karriere-Erfolgsfaktoren gibt es in deinen Augen noch?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2a375b9357_1_102"/>
          <p:cNvSpPr txBox="1"/>
          <p:nvPr/>
        </p:nvSpPr>
        <p:spPr>
          <a:xfrm>
            <a:off x="456857" y="4882888"/>
            <a:ext cx="110049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2a375b9357_1_102"/>
          <p:cNvSpPr/>
          <p:nvPr/>
        </p:nvSpPr>
        <p:spPr>
          <a:xfrm>
            <a:off x="401792" y="1819024"/>
            <a:ext cx="5525400" cy="25764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2a375b9357_1_102"/>
          <p:cNvSpPr txBox="1"/>
          <p:nvPr/>
        </p:nvSpPr>
        <p:spPr>
          <a:xfrm>
            <a:off x="456857" y="1972361"/>
            <a:ext cx="5102700" cy="8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 welchen der oben genannten Punkte siehst du dich? 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2a375b9357_1_102"/>
          <p:cNvSpPr txBox="1"/>
          <p:nvPr/>
        </p:nvSpPr>
        <p:spPr>
          <a:xfrm>
            <a:off x="6309702" y="2513063"/>
            <a:ext cx="51648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22a375b9357_1_102"/>
          <p:cNvGrpSpPr/>
          <p:nvPr/>
        </p:nvGrpSpPr>
        <p:grpSpPr>
          <a:xfrm>
            <a:off x="9971138" y="990577"/>
            <a:ext cx="1763393" cy="1175255"/>
            <a:chOff x="3765475" y="2052025"/>
            <a:chExt cx="3409500" cy="3409500"/>
          </a:xfrm>
        </p:grpSpPr>
        <p:sp>
          <p:nvSpPr>
            <p:cNvPr id="256" name="Google Shape;256;g22a375b9357_1_102"/>
            <p:cNvSpPr/>
            <p:nvPr/>
          </p:nvSpPr>
          <p:spPr>
            <a:xfrm>
              <a:off x="3765475" y="2052025"/>
              <a:ext cx="3409500" cy="3409500"/>
            </a:xfrm>
            <a:prstGeom prst="ellipse">
              <a:avLst/>
            </a:prstGeom>
            <a:solidFill>
              <a:srgbClr val="FFD966">
                <a:alpha val="56078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2a375b9357_1_102"/>
            <p:cNvSpPr txBox="1"/>
            <p:nvPr/>
          </p:nvSpPr>
          <p:spPr>
            <a:xfrm>
              <a:off x="4190403" y="4456338"/>
              <a:ext cx="903900" cy="5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1" u="none" strike="noStrike" cap="none">
                <a:solidFill>
                  <a:srgbClr val="FFFFFF"/>
                </a:solidFill>
                <a:latin typeface="+mn-lt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58" name="Google Shape;258;g22a375b9357_1_102"/>
          <p:cNvSpPr txBox="1"/>
          <p:nvPr/>
        </p:nvSpPr>
        <p:spPr>
          <a:xfrm>
            <a:off x="371350" y="1291848"/>
            <a:ext cx="11363400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Folgende Punkte wurden genannt: Sichtbarkeit gegenüber Partnern &amp; Top-Management, Erfolg bei Mandanten, Erfolg verkaufen &amp; gutes Image, Wertschätzender Umgang, Netzwerken &amp; geschickt kommunizieren, Selbstmarketing, Expertise &amp; intellektueller Erfolg, USP: Dafür stehe ich! </a:t>
            </a:r>
            <a:endParaRPr sz="10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2a375b9357_1_102"/>
          <p:cNvSpPr txBox="1"/>
          <p:nvPr/>
        </p:nvSpPr>
        <p:spPr>
          <a:xfrm>
            <a:off x="6337709" y="1972361"/>
            <a:ext cx="4320600" cy="8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 welchen Punkten kannst du noch wachsen?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2a375b9357_1_102"/>
          <p:cNvSpPr txBox="1"/>
          <p:nvPr/>
        </p:nvSpPr>
        <p:spPr>
          <a:xfrm>
            <a:off x="518749" y="2520142"/>
            <a:ext cx="51648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2a375b9357_1_102"/>
          <p:cNvSpPr txBox="1"/>
          <p:nvPr/>
        </p:nvSpPr>
        <p:spPr>
          <a:xfrm>
            <a:off x="518749" y="4578318"/>
            <a:ext cx="7474200" cy="8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Welche Karriere – Erfolgsfaktoren gibt es in deinen Augen noch?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2a375b9357_1_102"/>
          <p:cNvSpPr txBox="1"/>
          <p:nvPr/>
        </p:nvSpPr>
        <p:spPr>
          <a:xfrm>
            <a:off x="444733" y="5860323"/>
            <a:ext cx="92523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für dich wichtigsten Punkte in dein Growth Concept auf Folie 3.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_1-zlg">
  <p:cSld name="Titel_1-zlg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3"/>
          <p:cNvPicPr preferRelativeResize="0"/>
          <p:nvPr/>
        </p:nvPicPr>
        <p:blipFill rotWithShape="1">
          <a:blip r:embed="rId2">
            <a:alphaModFix/>
          </a:blip>
          <a:srcRect t="-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720000" y="3667052"/>
            <a:ext cx="9120384" cy="6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2"/>
          </p:nvPr>
        </p:nvSpPr>
        <p:spPr>
          <a:xfrm>
            <a:off x="720000" y="4677527"/>
            <a:ext cx="9120384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720000" y="2995646"/>
            <a:ext cx="9120384" cy="6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_Titel">
  <p:cSld name="Nur_Titel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271" name="Google Shape;271;p3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72" name="Google Shape;272;p34"/>
          <p:cNvSpPr/>
          <p:nvPr/>
        </p:nvSpPr>
        <p:spPr>
          <a:xfrm>
            <a:off x="6657425" y="4221563"/>
            <a:ext cx="3481500" cy="244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5983450" y="624138"/>
            <a:ext cx="4322400" cy="2661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1440275" y="4656563"/>
            <a:ext cx="3235200" cy="191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1640150" y="1115438"/>
            <a:ext cx="3235200" cy="1815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34"/>
          <p:cNvGrpSpPr/>
          <p:nvPr/>
        </p:nvGrpSpPr>
        <p:grpSpPr>
          <a:xfrm>
            <a:off x="3611631" y="2222852"/>
            <a:ext cx="3235325" cy="3254164"/>
            <a:chOff x="1992650" y="2052025"/>
            <a:chExt cx="5182325" cy="5212500"/>
          </a:xfrm>
        </p:grpSpPr>
        <p:sp>
          <p:nvSpPr>
            <p:cNvPr id="277" name="Google Shape;277;p34"/>
            <p:cNvSpPr/>
            <p:nvPr/>
          </p:nvSpPr>
          <p:spPr>
            <a:xfrm>
              <a:off x="1992650" y="3855025"/>
              <a:ext cx="3409500" cy="3409500"/>
            </a:xfrm>
            <a:prstGeom prst="ellipse">
              <a:avLst/>
            </a:prstGeom>
            <a:solidFill>
              <a:srgbClr val="6AA84F">
                <a:alpha val="48627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3765475" y="3855025"/>
              <a:ext cx="3409500" cy="3409500"/>
            </a:xfrm>
            <a:prstGeom prst="ellipse">
              <a:avLst/>
            </a:prstGeom>
            <a:solidFill>
              <a:srgbClr val="0B5394">
                <a:alpha val="52156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3765475" y="2052025"/>
              <a:ext cx="3409500" cy="3409500"/>
            </a:xfrm>
            <a:prstGeom prst="ellipse">
              <a:avLst/>
            </a:prstGeom>
            <a:solidFill>
              <a:srgbClr val="FFD966">
                <a:alpha val="56078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1992650" y="2052025"/>
              <a:ext cx="3409500" cy="3409500"/>
            </a:xfrm>
            <a:prstGeom prst="ellipse">
              <a:avLst/>
            </a:prstGeom>
            <a:solidFill>
              <a:srgbClr val="E06666">
                <a:alpha val="45490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4"/>
            <p:cNvSpPr txBox="1"/>
            <p:nvPr/>
          </p:nvSpPr>
          <p:spPr>
            <a:xfrm>
              <a:off x="4190403" y="4456338"/>
              <a:ext cx="903900" cy="5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1" u="none" strike="noStrike" cap="none">
                <a:solidFill>
                  <a:srgbClr val="FFFFFF"/>
                </a:solidFill>
                <a:latin typeface="+mn-lt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82" name="Google Shape;282;p34"/>
            <p:cNvSpPr txBox="1"/>
            <p:nvPr/>
          </p:nvSpPr>
          <p:spPr>
            <a:xfrm>
              <a:off x="2569245" y="5162205"/>
              <a:ext cx="2068500" cy="13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1" i="0" u="none" strike="noStrike" cap="none">
                  <a:solidFill>
                    <a:srgbClr val="FFFFFF"/>
                  </a:solidFill>
                  <a:highlight>
                    <a:srgbClr val="3D85C6"/>
                  </a:highlight>
                  <a:latin typeface="+mn-lt"/>
                  <a:ea typeface="Arial"/>
                  <a:cs typeface="Arial"/>
                  <a:sym typeface="Arial"/>
                </a:rPr>
                <a:t>Vision: Wo will ich hin?</a:t>
              </a:r>
              <a:endParaRPr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34"/>
          <p:cNvSpPr txBox="1"/>
          <p:nvPr/>
        </p:nvSpPr>
        <p:spPr>
          <a:xfrm>
            <a:off x="3628746" y="2930516"/>
            <a:ext cx="1813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Stärken &amp; Kompetenzen</a:t>
            </a:r>
            <a:endParaRPr sz="14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5263002" y="2693038"/>
            <a:ext cx="1464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Erfolgs-</a:t>
            </a:r>
            <a:b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</a:b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faktoren für Karriere in der WTS-Gruppe</a:t>
            </a:r>
            <a:endParaRPr sz="13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5293673" y="4069163"/>
            <a:ext cx="1401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Was brauchen die Menschen bei der WTS-Gruppe?</a:t>
            </a:r>
            <a:endParaRPr sz="13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675484" y="3413546"/>
            <a:ext cx="1107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de-DE" sz="4500" b="1" i="0" u="none" strike="noStrike" cap="none">
                <a:solidFill>
                  <a:srgbClr val="000000"/>
                </a:solidFill>
                <a:latin typeface="+mn-lt"/>
                <a:ea typeface="Quicksand"/>
                <a:cs typeface="Quicksand"/>
                <a:sym typeface="Quicksand"/>
              </a:rPr>
              <a:t>x</a:t>
            </a:r>
            <a:endParaRPr sz="4500" b="1" i="0" u="none" strike="noStrike" cap="none">
              <a:solidFill>
                <a:srgbClr val="000000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cxnSp>
        <p:nvCxnSpPr>
          <p:cNvPr id="287" name="Google Shape;287;p34"/>
          <p:cNvCxnSpPr/>
          <p:nvPr/>
        </p:nvCxnSpPr>
        <p:spPr>
          <a:xfrm rot="10800000" flipH="1">
            <a:off x="5423513" y="3678854"/>
            <a:ext cx="1785000" cy="133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C0C0C"/>
            </a:solidFill>
            <a:prstDash val="lgDash"/>
            <a:round/>
            <a:headEnd type="triangle" w="med" len="med"/>
            <a:tailEnd type="none" w="sm" len="sm"/>
          </a:ln>
        </p:spPr>
      </p:cxnSp>
      <p:sp>
        <p:nvSpPr>
          <p:cNvPr id="288" name="Google Shape;288;p34"/>
          <p:cNvSpPr txBox="1"/>
          <p:nvPr/>
        </p:nvSpPr>
        <p:spPr>
          <a:xfrm>
            <a:off x="1765191" y="1189913"/>
            <a:ext cx="300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360°-Fragen an: </a:t>
            </a:r>
            <a:b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Kolleg:innen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Privates Umfeld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Vorgesetzte/Mentor:innen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Mandant:innen (optional)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1659100" y="4820238"/>
            <a:ext cx="239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Visionsfindung durch:</a:t>
            </a:r>
            <a:b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Wunderwoche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Fundament-Check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Entwicklungsfrage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6348175" y="657213"/>
            <a:ext cx="4019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Erfolgsfaktoren: </a:t>
            </a:r>
            <a:b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Sichtbarkeit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gegenüber Partnern &amp; Top-Management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Erfolg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bei Mandanten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Erfolg verkaufen &amp; gutes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Image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wertschätzender Umgang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netzwerken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&amp; geschickt kommunizieren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Selbstmarketing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Expertise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&amp; intellektueller Erfolg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USP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Dafür stehe ich!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4"/>
          <p:cNvSpPr txBox="1"/>
          <p:nvPr/>
        </p:nvSpPr>
        <p:spPr>
          <a:xfrm>
            <a:off x="6924108" y="4205821"/>
            <a:ext cx="2931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Wie finden wir als Team: </a:t>
            </a:r>
            <a:b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Emotionale Sicherheit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Verbindlichkeit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Ergebnisse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Vertrauen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ineinander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Freude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an der Arbeit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Die richtige Rolle für jeden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Gute Entscheidungen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Lösungen für Konflikte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7049523" y="3318263"/>
            <a:ext cx="2451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My Growth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 Concept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endParaRPr sz="2000" b="1" i="1" u="none" strike="noStrike" cap="none">
              <a:solidFill>
                <a:srgbClr val="FF9900"/>
              </a:solidFill>
              <a:highlight>
                <a:srgbClr val="FF9900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1736888" y="547949"/>
            <a:ext cx="79350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CC0033"/>
                </a:solidFill>
                <a:latin typeface="+mj-lt"/>
                <a:ea typeface="Arial"/>
                <a:cs typeface="Arial"/>
                <a:sym typeface="Arial"/>
              </a:rPr>
              <a:t>My Growth </a:t>
            </a:r>
            <a:r>
              <a:rPr lang="de-DE" sz="2400" b="0" i="0" u="none" strike="noStrike" cap="none" dirty="0" err="1">
                <a:solidFill>
                  <a:srgbClr val="CC0033"/>
                </a:solidFill>
                <a:latin typeface="+mj-lt"/>
                <a:ea typeface="Arial"/>
                <a:cs typeface="Arial"/>
                <a:sym typeface="Arial"/>
              </a:rPr>
              <a:t>Concept</a:t>
            </a:r>
            <a:endParaRPr sz="2000" b="0" i="0" u="none" strike="noStrike" cap="none" dirty="0">
              <a:solidFill>
                <a:srgbClr val="7F7F7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1765201" y="197338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_1-zlg_Bild-A">
  <p:cSld name="Titel_1-zlg_Bild-A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7" name="Google Shape;297;p35"/>
          <p:cNvSpPr>
            <a:spLocks noGrp="1"/>
          </p:cNvSpPr>
          <p:nvPr>
            <p:ph type="pic" idx="3"/>
          </p:nvPr>
        </p:nvSpPr>
        <p:spPr>
          <a:xfrm>
            <a:off x="0" y="1059"/>
            <a:ext cx="8016213" cy="6855883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5"/>
          <p:cNvSpPr>
            <a:spLocks noGrp="1"/>
          </p:cNvSpPr>
          <p:nvPr>
            <p:ph type="pic" idx="4"/>
          </p:nvPr>
        </p:nvSpPr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35"/>
          <p:cNvSpPr txBox="1">
            <a:spLocks noGrp="1"/>
          </p:cNvSpPr>
          <p:nvPr>
            <p:ph type="body" idx="1"/>
          </p:nvPr>
        </p:nvSpPr>
        <p:spPr>
          <a:xfrm>
            <a:off x="720000" y="4677527"/>
            <a:ext cx="9120384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5"/>
          </p:nvPr>
        </p:nvSpPr>
        <p:spPr>
          <a:xfrm>
            <a:off x="720000" y="3667052"/>
            <a:ext cx="9120384" cy="6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20000" y="2995646"/>
            <a:ext cx="9120384" cy="6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_2-zlg">
  <p:cSld name="Titel_2-zlg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7"/>
          <p:cNvPicPr preferRelativeResize="0"/>
          <p:nvPr/>
        </p:nvPicPr>
        <p:blipFill rotWithShape="1">
          <a:blip r:embed="rId2">
            <a:alphaModFix/>
          </a:blip>
          <a:srcRect t="-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>
            <a:spLocks noGrp="1"/>
          </p:cNvSpPr>
          <p:nvPr>
            <p:ph type="body" idx="1"/>
          </p:nvPr>
        </p:nvSpPr>
        <p:spPr>
          <a:xfrm>
            <a:off x="720000" y="4292441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body" idx="2"/>
          </p:nvPr>
        </p:nvSpPr>
        <p:spPr>
          <a:xfrm>
            <a:off x="720000" y="5253413"/>
            <a:ext cx="9120384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720000" y="1796497"/>
            <a:ext cx="9120384" cy="245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_2-zlg_Bild-B">
  <p:cSld name="Titel_2-zlg_Bild-B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>
            <a:spLocks noGrp="1"/>
          </p:cNvSpPr>
          <p:nvPr>
            <p:ph type="pic" idx="2"/>
          </p:nvPr>
        </p:nvSpPr>
        <p:spPr>
          <a:xfrm>
            <a:off x="0" y="-99392"/>
            <a:ext cx="12192000" cy="695739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0" name="Google Shape;310;p38"/>
          <p:cNvSpPr txBox="1">
            <a:spLocks noGrp="1"/>
          </p:cNvSpPr>
          <p:nvPr>
            <p:ph type="body" idx="1"/>
          </p:nvPr>
        </p:nvSpPr>
        <p:spPr>
          <a:xfrm>
            <a:off x="10209759" y="-95067"/>
            <a:ext cx="1982241" cy="311431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body" idx="3"/>
          </p:nvPr>
        </p:nvSpPr>
        <p:spPr>
          <a:xfrm>
            <a:off x="720000" y="4292441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4"/>
          </p:nvPr>
        </p:nvSpPr>
        <p:spPr>
          <a:xfrm>
            <a:off x="720000" y="5253413"/>
            <a:ext cx="9120384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720000" y="1796497"/>
            <a:ext cx="9120384" cy="245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5"/>
          </p:nvPr>
        </p:nvSpPr>
        <p:spPr>
          <a:xfrm>
            <a:off x="10800000" y="782159"/>
            <a:ext cx="610560" cy="2879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_Bild">
  <p:cSld name="Kapitel_Bild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7" name="Google Shape;317;p39"/>
          <p:cNvSpPr>
            <a:spLocks noGrp="1"/>
          </p:cNvSpPr>
          <p:nvPr>
            <p:ph type="pic" idx="3"/>
          </p:nvPr>
        </p:nvSpPr>
        <p:spPr>
          <a:xfrm>
            <a:off x="0" y="1059"/>
            <a:ext cx="6864085" cy="6855883"/>
          </a:xfrm>
          <a:prstGeom prst="rect">
            <a:avLst/>
          </a:prstGeom>
          <a:noFill/>
          <a:ln>
            <a:noFill/>
          </a:ln>
        </p:spPr>
      </p:sp>
      <p:pic>
        <p:nvPicPr>
          <p:cNvPr id="318" name="Google Shape;31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body" idx="1"/>
          </p:nvPr>
        </p:nvSpPr>
        <p:spPr>
          <a:xfrm>
            <a:off x="450851" y="3667052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body" idx="4"/>
          </p:nvPr>
        </p:nvSpPr>
        <p:spPr>
          <a:xfrm>
            <a:off x="450851" y="3092714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_rot">
  <p:cSld name="Kapitel_rot">
    <p:bg>
      <p:bgPr>
        <a:solidFill>
          <a:schemeClr val="accen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body" idx="1"/>
          </p:nvPr>
        </p:nvSpPr>
        <p:spPr>
          <a:xfrm>
            <a:off x="450851" y="3667052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2"/>
          </p:nvPr>
        </p:nvSpPr>
        <p:spPr>
          <a:xfrm>
            <a:off x="450851" y="3092714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">
  <p:cSld name="Text-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1" name="Google Shape;31;p43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Q&amp;A My Growth-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Concept</a:t>
            </a:r>
            <a:endParaRPr sz="24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43"/>
          <p:cNvGrpSpPr/>
          <p:nvPr/>
        </p:nvGrpSpPr>
        <p:grpSpPr>
          <a:xfrm>
            <a:off x="3502605" y="1418708"/>
            <a:ext cx="4665647" cy="4496824"/>
            <a:chOff x="1992650" y="2052025"/>
            <a:chExt cx="5182325" cy="5212500"/>
          </a:xfrm>
        </p:grpSpPr>
        <p:sp>
          <p:nvSpPr>
            <p:cNvPr id="34" name="Google Shape;34;p43"/>
            <p:cNvSpPr/>
            <p:nvPr/>
          </p:nvSpPr>
          <p:spPr>
            <a:xfrm>
              <a:off x="1992650" y="3855025"/>
              <a:ext cx="3409500" cy="3409500"/>
            </a:xfrm>
            <a:prstGeom prst="ellipse">
              <a:avLst/>
            </a:prstGeom>
            <a:solidFill>
              <a:srgbClr val="6AA84F">
                <a:alpha val="49019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3"/>
            <p:cNvSpPr/>
            <p:nvPr/>
          </p:nvSpPr>
          <p:spPr>
            <a:xfrm>
              <a:off x="3765475" y="3855025"/>
              <a:ext cx="3409500" cy="3409500"/>
            </a:xfrm>
            <a:prstGeom prst="ellipse">
              <a:avLst/>
            </a:prstGeom>
            <a:solidFill>
              <a:srgbClr val="0B5394">
                <a:alpha val="52549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3"/>
            <p:cNvSpPr/>
            <p:nvPr/>
          </p:nvSpPr>
          <p:spPr>
            <a:xfrm>
              <a:off x="3765475" y="2052025"/>
              <a:ext cx="3409500" cy="3409500"/>
            </a:xfrm>
            <a:prstGeom prst="ellipse">
              <a:avLst/>
            </a:prstGeom>
            <a:solidFill>
              <a:srgbClr val="FFD966">
                <a:alpha val="56078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3"/>
            <p:cNvSpPr/>
            <p:nvPr/>
          </p:nvSpPr>
          <p:spPr>
            <a:xfrm>
              <a:off x="1992650" y="2052025"/>
              <a:ext cx="3409500" cy="3409500"/>
            </a:xfrm>
            <a:prstGeom prst="ellipse">
              <a:avLst/>
            </a:prstGeom>
            <a:solidFill>
              <a:srgbClr val="E06666">
                <a:alpha val="45490"/>
              </a:srgbClr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3"/>
            <p:cNvSpPr txBox="1"/>
            <p:nvPr/>
          </p:nvSpPr>
          <p:spPr>
            <a:xfrm>
              <a:off x="4190403" y="4456338"/>
              <a:ext cx="903900" cy="5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1" u="none" strike="noStrike" cap="none">
                <a:solidFill>
                  <a:srgbClr val="FFFFFF"/>
                </a:solidFill>
                <a:latin typeface="+mn-lt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9" name="Google Shape;39;p43"/>
            <p:cNvSpPr txBox="1"/>
            <p:nvPr/>
          </p:nvSpPr>
          <p:spPr>
            <a:xfrm>
              <a:off x="2569245" y="5162205"/>
              <a:ext cx="2068500" cy="13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1" i="0" u="none" strike="noStrike" cap="none">
                  <a:solidFill>
                    <a:srgbClr val="FFFFFF"/>
                  </a:solidFill>
                  <a:highlight>
                    <a:srgbClr val="3D85C6"/>
                  </a:highlight>
                  <a:latin typeface="+mn-lt"/>
                  <a:ea typeface="Arial"/>
                  <a:cs typeface="Arial"/>
                  <a:sym typeface="Arial"/>
                </a:rPr>
                <a:t>Vision: Wo will ich hin?</a:t>
              </a:r>
              <a:endParaRPr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43"/>
          <p:cNvSpPr txBox="1"/>
          <p:nvPr/>
        </p:nvSpPr>
        <p:spPr>
          <a:xfrm>
            <a:off x="3527234" y="2396476"/>
            <a:ext cx="2615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Stärken &amp; Kompetenzen</a:t>
            </a:r>
            <a:endParaRPr sz="14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3"/>
          <p:cNvSpPr txBox="1"/>
          <p:nvPr/>
        </p:nvSpPr>
        <p:spPr>
          <a:xfrm>
            <a:off x="5883919" y="2068328"/>
            <a:ext cx="21114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Erfolgs-</a:t>
            </a:r>
            <a:b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</a:br>
            <a:r>
              <a:rPr lang="de-DE" sz="1300" b="1" i="0" u="none" strike="noStrike" cap="none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faktoren für Karriere in der WTS-Gruppe</a:t>
            </a:r>
            <a:endParaRPr sz="1300" b="1" i="0" u="none" strike="noStrike" cap="none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3"/>
          <p:cNvSpPr txBox="1"/>
          <p:nvPr/>
        </p:nvSpPr>
        <p:spPr>
          <a:xfrm>
            <a:off x="5928149" y="3969861"/>
            <a:ext cx="20202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 dirty="0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Was brauchen die Menschen bei der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 dirty="0">
                <a:solidFill>
                  <a:srgbClr val="FFFFFF"/>
                </a:solidFill>
                <a:highlight>
                  <a:srgbClr val="3D85C6"/>
                </a:highlight>
                <a:latin typeface="+mn-lt"/>
                <a:ea typeface="Arial"/>
                <a:cs typeface="Arial"/>
                <a:sym typeface="Arial"/>
              </a:rPr>
              <a:t>WTS-Gruppe?</a:t>
            </a:r>
            <a:endParaRPr sz="1300" b="1" i="0" u="none" strike="noStrike" cap="none" dirty="0">
              <a:solidFill>
                <a:srgbClr val="FFFFFF"/>
              </a:solidFill>
              <a:highlight>
                <a:srgbClr val="3D85C6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3"/>
          <p:cNvSpPr txBox="1"/>
          <p:nvPr/>
        </p:nvSpPr>
        <p:spPr>
          <a:xfrm>
            <a:off x="5036687" y="3063929"/>
            <a:ext cx="15966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de-DE" sz="4500" b="1" i="0" u="none" strike="noStrike" cap="none">
                <a:solidFill>
                  <a:srgbClr val="000000"/>
                </a:solidFill>
                <a:latin typeface="+mn-lt"/>
                <a:ea typeface="Quicksand"/>
                <a:cs typeface="Quicksand"/>
                <a:sym typeface="Quicksand"/>
              </a:rPr>
              <a:t>x</a:t>
            </a:r>
            <a:endParaRPr sz="4500" b="1" i="0" u="none" strike="noStrike" cap="none">
              <a:solidFill>
                <a:srgbClr val="000000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cxnSp>
        <p:nvCxnSpPr>
          <p:cNvPr id="44" name="Google Shape;44;p43"/>
          <p:cNvCxnSpPr/>
          <p:nvPr/>
        </p:nvCxnSpPr>
        <p:spPr>
          <a:xfrm rot="10800000" flipH="1">
            <a:off x="6115385" y="3430687"/>
            <a:ext cx="2574000" cy="183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C0C0C"/>
            </a:solidFill>
            <a:prstDash val="lgDash"/>
            <a:round/>
            <a:headEnd type="triangle" w="med" len="med"/>
            <a:tailEnd type="none" w="sm" len="sm"/>
          </a:ln>
        </p:spPr>
      </p:cxnSp>
      <p:sp>
        <p:nvSpPr>
          <p:cNvPr id="45" name="Google Shape;45;p43"/>
          <p:cNvSpPr txBox="1"/>
          <p:nvPr/>
        </p:nvSpPr>
        <p:spPr>
          <a:xfrm>
            <a:off x="8327434" y="2920081"/>
            <a:ext cx="21114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My Growth-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endParaRPr sz="2000" b="1" i="1" u="none" strike="noStrike" cap="none">
              <a:solidFill>
                <a:srgbClr val="FFFFFF"/>
              </a:solidFill>
              <a:highlight>
                <a:srgbClr val="FF9900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1" u="none" strike="noStrike" cap="none">
                <a:solidFill>
                  <a:srgbClr val="FFFFFF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Concept</a:t>
            </a:r>
            <a:r>
              <a:rPr lang="de-DE" sz="2000" b="1" i="1" u="none" strike="noStrike" cap="none">
                <a:solidFill>
                  <a:srgbClr val="FF9900"/>
                </a:solidFill>
                <a:highlight>
                  <a:srgbClr val="FF9900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endParaRPr sz="2000" b="1" i="1" u="none" strike="noStrike" cap="none">
              <a:solidFill>
                <a:srgbClr val="FF9900"/>
              </a:solidFill>
              <a:highlight>
                <a:srgbClr val="FF9900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_schwarz">
  <p:cSld name="Kapitel_schwarz">
    <p:bg>
      <p:bgPr>
        <a:solidFill>
          <a:schemeClr val="dk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body" idx="1"/>
          </p:nvPr>
        </p:nvSpPr>
        <p:spPr>
          <a:xfrm>
            <a:off x="450851" y="3667052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1"/>
          <p:cNvSpPr txBox="1">
            <a:spLocks noGrp="1"/>
          </p:cNvSpPr>
          <p:nvPr>
            <p:ph type="body" idx="2"/>
          </p:nvPr>
        </p:nvSpPr>
        <p:spPr>
          <a:xfrm>
            <a:off x="450851" y="3092714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nterkapitel_Fond">
  <p:cSld name="Unterkapitel_Fond">
    <p:bg>
      <p:bgPr>
        <a:solidFill>
          <a:schemeClr val="dk2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body" idx="1"/>
          </p:nvPr>
        </p:nvSpPr>
        <p:spPr>
          <a:xfrm>
            <a:off x="450851" y="3667052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2"/>
          <p:cNvSpPr txBox="1">
            <a:spLocks noGrp="1"/>
          </p:cNvSpPr>
          <p:nvPr>
            <p:ph type="body" idx="2"/>
          </p:nvPr>
        </p:nvSpPr>
        <p:spPr>
          <a:xfrm>
            <a:off x="450851" y="3092714"/>
            <a:ext cx="9120384" cy="57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4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_zweispaltig">
  <p:cSld name="Text-A_zweispaltig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5452533" cy="479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4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2"/>
          </p:nvPr>
        </p:nvSpPr>
        <p:spPr>
          <a:xfrm>
            <a:off x="6288616" y="1462167"/>
            <a:ext cx="5452533" cy="479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body" idx="3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C_3-Boxen">
  <p:cSld name="Text-C_3-Boxen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body" idx="1"/>
          </p:nvPr>
        </p:nvSpPr>
        <p:spPr>
          <a:xfrm>
            <a:off x="459321" y="1462168"/>
            <a:ext cx="3501788" cy="47991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720000" rIns="180000" bIns="18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body" idx="2"/>
          </p:nvPr>
        </p:nvSpPr>
        <p:spPr>
          <a:xfrm>
            <a:off x="448954" y="1462168"/>
            <a:ext cx="3512156" cy="67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45"/>
          <p:cNvSpPr txBox="1">
            <a:spLocks noGrp="1"/>
          </p:cNvSpPr>
          <p:nvPr>
            <p:ph type="body" idx="3"/>
          </p:nvPr>
        </p:nvSpPr>
        <p:spPr>
          <a:xfrm>
            <a:off x="8230897" y="1462168"/>
            <a:ext cx="3501788" cy="47991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720000" rIns="180000" bIns="18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type="body" idx="4"/>
          </p:nvPr>
        </p:nvSpPr>
        <p:spPr>
          <a:xfrm>
            <a:off x="8230896" y="1462168"/>
            <a:ext cx="3501787" cy="67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body" idx="5"/>
          </p:nvPr>
        </p:nvSpPr>
        <p:spPr>
          <a:xfrm>
            <a:off x="4345109" y="1462168"/>
            <a:ext cx="3501788" cy="47991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720000" rIns="180000" bIns="18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45"/>
          <p:cNvSpPr txBox="1">
            <a:spLocks noGrp="1"/>
          </p:cNvSpPr>
          <p:nvPr>
            <p:ph type="body" idx="6"/>
          </p:nvPr>
        </p:nvSpPr>
        <p:spPr>
          <a:xfrm>
            <a:off x="4345110" y="1462168"/>
            <a:ext cx="3501788" cy="67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5"/>
          <p:cNvSpPr txBox="1">
            <a:spLocks noGrp="1"/>
          </p:cNvSpPr>
          <p:nvPr>
            <p:ph type="body" idx="7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C_4-Boxen_Plus">
  <p:cSld name="Text-C_4-Boxen_Plu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1" name="Google Shape;361;p46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6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5357117" cy="8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6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450851" y="1462165"/>
            <a:ext cx="5357117" cy="17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›"/>
              <a:defRPr sz="1900"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46"/>
          <p:cNvSpPr txBox="1">
            <a:spLocks noGrp="1"/>
          </p:cNvSpPr>
          <p:nvPr>
            <p:ph type="body" idx="3"/>
          </p:nvPr>
        </p:nvSpPr>
        <p:spPr>
          <a:xfrm>
            <a:off x="450851" y="3861726"/>
            <a:ext cx="5357117" cy="239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6"/>
          <p:cNvSpPr txBox="1">
            <a:spLocks noGrp="1"/>
          </p:cNvSpPr>
          <p:nvPr>
            <p:ph type="body" idx="4"/>
          </p:nvPr>
        </p:nvSpPr>
        <p:spPr>
          <a:xfrm>
            <a:off x="6672064" y="3861726"/>
            <a:ext cx="5062736" cy="239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6"/>
          <p:cNvSpPr txBox="1">
            <a:spLocks noGrp="1"/>
          </p:cNvSpPr>
          <p:nvPr>
            <p:ph type="body" idx="5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 sz="55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6"/>
          </p:nvPr>
        </p:nvSpPr>
        <p:spPr>
          <a:xfrm>
            <a:off x="5251201" y="2540834"/>
            <a:ext cx="1586904" cy="16794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46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C_4-Boxen">
  <p:cSld name="Text-C_4-Boxen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body" idx="1"/>
          </p:nvPr>
        </p:nvSpPr>
        <p:spPr>
          <a:xfrm>
            <a:off x="450852" y="1462167"/>
            <a:ext cx="5452533" cy="22048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576000" rIns="180000" bIns="144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47"/>
          <p:cNvSpPr txBox="1">
            <a:spLocks noGrp="1"/>
          </p:cNvSpPr>
          <p:nvPr>
            <p:ph type="body" idx="2"/>
          </p:nvPr>
        </p:nvSpPr>
        <p:spPr>
          <a:xfrm>
            <a:off x="450851" y="1462169"/>
            <a:ext cx="5452535" cy="6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44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body" idx="3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body" idx="4"/>
          </p:nvPr>
        </p:nvSpPr>
        <p:spPr>
          <a:xfrm>
            <a:off x="450852" y="4053666"/>
            <a:ext cx="5452533" cy="22076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576000" rIns="180000" bIns="144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body" idx="5"/>
          </p:nvPr>
        </p:nvSpPr>
        <p:spPr>
          <a:xfrm>
            <a:off x="6288618" y="1462167"/>
            <a:ext cx="5452533" cy="22048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576000" rIns="180000" bIns="144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body" idx="6"/>
          </p:nvPr>
        </p:nvSpPr>
        <p:spPr>
          <a:xfrm>
            <a:off x="6288617" y="1462169"/>
            <a:ext cx="5452535" cy="6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44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7"/>
          <p:cNvSpPr txBox="1">
            <a:spLocks noGrp="1"/>
          </p:cNvSpPr>
          <p:nvPr>
            <p:ph type="body" idx="7"/>
          </p:nvPr>
        </p:nvSpPr>
        <p:spPr>
          <a:xfrm>
            <a:off x="6288618" y="4053666"/>
            <a:ext cx="5452533" cy="22076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576000" rIns="180000" bIns="144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7"/>
          <p:cNvSpPr txBox="1">
            <a:spLocks noGrp="1"/>
          </p:cNvSpPr>
          <p:nvPr>
            <p:ph type="body" idx="8"/>
          </p:nvPr>
        </p:nvSpPr>
        <p:spPr>
          <a:xfrm>
            <a:off x="450851" y="4043095"/>
            <a:ext cx="5452535" cy="6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44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7"/>
          <p:cNvSpPr txBox="1">
            <a:spLocks noGrp="1"/>
          </p:cNvSpPr>
          <p:nvPr>
            <p:ph type="body" idx="9"/>
          </p:nvPr>
        </p:nvSpPr>
        <p:spPr>
          <a:xfrm>
            <a:off x="6288617" y="4043095"/>
            <a:ext cx="5452535" cy="6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44000" rIns="180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›"/>
              <a:defRPr sz="1200" b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47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-C_2-Boxen_Plus_Bild">
  <p:cSld name="Text-C_2-Boxen_Plus_Bild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86" name="Google Shape;386;p48"/>
          <p:cNvSpPr/>
          <p:nvPr/>
        </p:nvSpPr>
        <p:spPr>
          <a:xfrm>
            <a:off x="0" y="0"/>
            <a:ext cx="6096000" cy="3430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0" y="3430588"/>
            <a:ext cx="6096000" cy="34415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8"/>
          <p:cNvSpPr txBox="1">
            <a:spLocks noGrp="1"/>
          </p:cNvSpPr>
          <p:nvPr>
            <p:ph type="body" idx="1"/>
          </p:nvPr>
        </p:nvSpPr>
        <p:spPr>
          <a:xfrm>
            <a:off x="7056107" y="4245617"/>
            <a:ext cx="4301000" cy="167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5357117" cy="8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3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 sz="55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8"/>
          <p:cNvSpPr txBox="1">
            <a:spLocks noGrp="1"/>
          </p:cNvSpPr>
          <p:nvPr>
            <p:ph type="body" idx="4"/>
          </p:nvPr>
        </p:nvSpPr>
        <p:spPr>
          <a:xfrm>
            <a:off x="450851" y="3861726"/>
            <a:ext cx="5357117" cy="239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8"/>
          <p:cNvSpPr txBox="1">
            <a:spLocks noGrp="1"/>
          </p:cNvSpPr>
          <p:nvPr>
            <p:ph type="body" idx="5"/>
          </p:nvPr>
        </p:nvSpPr>
        <p:spPr>
          <a:xfrm>
            <a:off x="6782561" y="3973641"/>
            <a:ext cx="317177" cy="33810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8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6"/>
          </p:nvPr>
        </p:nvSpPr>
        <p:spPr>
          <a:xfrm>
            <a:off x="450851" y="1462166"/>
            <a:ext cx="5357117" cy="140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›"/>
              <a:defRPr sz="1900"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8"/>
          <p:cNvSpPr>
            <a:spLocks noGrp="1"/>
          </p:cNvSpPr>
          <p:nvPr>
            <p:ph type="pic" idx="7"/>
          </p:nvPr>
        </p:nvSpPr>
        <p:spPr>
          <a:xfrm>
            <a:off x="11378643" y="6427668"/>
            <a:ext cx="355580" cy="1679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_ganze_Folie">
  <p:cSld name="Bild_ganze_Foli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9" name="Google Shape;399;p49"/>
          <p:cNvSpPr txBox="1">
            <a:spLocks noGrp="1"/>
          </p:cNvSpPr>
          <p:nvPr>
            <p:ph type="body" idx="1"/>
          </p:nvPr>
        </p:nvSpPr>
        <p:spPr>
          <a:xfrm>
            <a:off x="2063552" y="1750110"/>
            <a:ext cx="4301000" cy="167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›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49"/>
          <p:cNvSpPr txBox="1">
            <a:spLocks noGrp="1"/>
          </p:cNvSpPr>
          <p:nvPr>
            <p:ph type="body" idx="3"/>
          </p:nvPr>
        </p:nvSpPr>
        <p:spPr>
          <a:xfrm>
            <a:off x="1775520" y="1458941"/>
            <a:ext cx="317177" cy="33810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11378643" y="6427668"/>
            <a:ext cx="355580" cy="167996"/>
          </a:xfrm>
          <a:custGeom>
            <a:avLst/>
            <a:gdLst/>
            <a:ahLst/>
            <a:cxnLst/>
            <a:rect l="l" t="t" r="r" b="b"/>
            <a:pathLst>
              <a:path w="266685" h="126036" extrusionOk="0">
                <a:moveTo>
                  <a:pt x="122761" y="27945"/>
                </a:moveTo>
                <a:cubicBezTo>
                  <a:pt x="118736" y="27945"/>
                  <a:pt x="113958" y="28829"/>
                  <a:pt x="112886" y="35656"/>
                </a:cubicBezTo>
                <a:cubicBezTo>
                  <a:pt x="109387" y="57433"/>
                  <a:pt x="102088" y="95928"/>
                  <a:pt x="99436" y="105425"/>
                </a:cubicBezTo>
                <a:cubicBezTo>
                  <a:pt x="99059" y="106685"/>
                  <a:pt x="98363" y="109036"/>
                  <a:pt x="97987" y="109299"/>
                </a:cubicBezTo>
                <a:cubicBezTo>
                  <a:pt x="97987" y="109299"/>
                  <a:pt x="97931" y="109318"/>
                  <a:pt x="97724" y="109318"/>
                </a:cubicBezTo>
                <a:cubicBezTo>
                  <a:pt x="97536" y="109318"/>
                  <a:pt x="97460" y="109299"/>
                  <a:pt x="97460" y="109318"/>
                </a:cubicBezTo>
                <a:cubicBezTo>
                  <a:pt x="97291" y="109187"/>
                  <a:pt x="96896" y="108510"/>
                  <a:pt x="96200" y="105670"/>
                </a:cubicBezTo>
                <a:cubicBezTo>
                  <a:pt x="95974" y="104617"/>
                  <a:pt x="95655" y="103188"/>
                  <a:pt x="95241" y="101401"/>
                </a:cubicBezTo>
                <a:cubicBezTo>
                  <a:pt x="92269" y="88049"/>
                  <a:pt x="85327" y="56794"/>
                  <a:pt x="82355" y="40113"/>
                </a:cubicBezTo>
                <a:cubicBezTo>
                  <a:pt x="81283" y="34471"/>
                  <a:pt x="75301" y="31218"/>
                  <a:pt x="65933" y="31218"/>
                </a:cubicBezTo>
                <a:cubicBezTo>
                  <a:pt x="55869" y="31218"/>
                  <a:pt x="51317" y="35787"/>
                  <a:pt x="50395" y="40075"/>
                </a:cubicBezTo>
                <a:cubicBezTo>
                  <a:pt x="49229" y="45529"/>
                  <a:pt x="47705" y="52562"/>
                  <a:pt x="46125" y="60028"/>
                </a:cubicBezTo>
                <a:cubicBezTo>
                  <a:pt x="42193" y="78458"/>
                  <a:pt x="37716" y="99370"/>
                  <a:pt x="36211" y="105632"/>
                </a:cubicBezTo>
                <a:cubicBezTo>
                  <a:pt x="35553" y="108303"/>
                  <a:pt x="35177" y="109074"/>
                  <a:pt x="34989" y="109299"/>
                </a:cubicBezTo>
                <a:lnTo>
                  <a:pt x="34876" y="109299"/>
                </a:lnTo>
                <a:cubicBezTo>
                  <a:pt x="34518" y="109299"/>
                  <a:pt x="34424" y="109262"/>
                  <a:pt x="34406" y="109262"/>
                </a:cubicBezTo>
                <a:cubicBezTo>
                  <a:pt x="34029" y="108980"/>
                  <a:pt x="33427" y="106629"/>
                  <a:pt x="33164" y="105595"/>
                </a:cubicBezTo>
                <a:cubicBezTo>
                  <a:pt x="30455" y="95703"/>
                  <a:pt x="22874" y="57414"/>
                  <a:pt x="19883" y="35637"/>
                </a:cubicBezTo>
                <a:cubicBezTo>
                  <a:pt x="18868" y="28848"/>
                  <a:pt x="14372" y="27908"/>
                  <a:pt x="9650" y="27908"/>
                </a:cubicBezTo>
                <a:cubicBezTo>
                  <a:pt x="3047" y="27945"/>
                  <a:pt x="0" y="32045"/>
                  <a:pt x="0" y="35863"/>
                </a:cubicBezTo>
                <a:cubicBezTo>
                  <a:pt x="0" y="43874"/>
                  <a:pt x="12378" y="97264"/>
                  <a:pt x="18153" y="115863"/>
                </a:cubicBezTo>
                <a:cubicBezTo>
                  <a:pt x="20485" y="124344"/>
                  <a:pt x="25752" y="126037"/>
                  <a:pt x="33484" y="126037"/>
                </a:cubicBezTo>
                <a:cubicBezTo>
                  <a:pt x="43980" y="126037"/>
                  <a:pt x="49266" y="122990"/>
                  <a:pt x="51129" y="115863"/>
                </a:cubicBezTo>
                <a:cubicBezTo>
                  <a:pt x="53348" y="107645"/>
                  <a:pt x="57863" y="86243"/>
                  <a:pt x="61475" y="69036"/>
                </a:cubicBezTo>
                <a:cubicBezTo>
                  <a:pt x="62735" y="63075"/>
                  <a:pt x="63920" y="57433"/>
                  <a:pt x="64804" y="53315"/>
                </a:cubicBezTo>
                <a:cubicBezTo>
                  <a:pt x="65387" y="50550"/>
                  <a:pt x="65783" y="50550"/>
                  <a:pt x="66309" y="50550"/>
                </a:cubicBezTo>
                <a:cubicBezTo>
                  <a:pt x="66968" y="50550"/>
                  <a:pt x="67137" y="50550"/>
                  <a:pt x="67626" y="53427"/>
                </a:cubicBezTo>
                <a:cubicBezTo>
                  <a:pt x="70278" y="68792"/>
                  <a:pt x="78612" y="104504"/>
                  <a:pt x="81302" y="115806"/>
                </a:cubicBezTo>
                <a:cubicBezTo>
                  <a:pt x="82995" y="122971"/>
                  <a:pt x="87961" y="126037"/>
                  <a:pt x="97893" y="126037"/>
                </a:cubicBezTo>
                <a:cubicBezTo>
                  <a:pt x="107148" y="126037"/>
                  <a:pt x="110967" y="123573"/>
                  <a:pt x="113563" y="115938"/>
                </a:cubicBezTo>
                <a:cubicBezTo>
                  <a:pt x="120278" y="96775"/>
                  <a:pt x="132449" y="45021"/>
                  <a:pt x="132449" y="35675"/>
                </a:cubicBezTo>
                <a:cubicBezTo>
                  <a:pt x="132468" y="31838"/>
                  <a:pt x="129477" y="27945"/>
                  <a:pt x="122761" y="27945"/>
                </a:cubicBezTo>
                <a:close/>
                <a:moveTo>
                  <a:pt x="245485" y="68961"/>
                </a:moveTo>
                <a:cubicBezTo>
                  <a:pt x="234876" y="61702"/>
                  <a:pt x="228311" y="56173"/>
                  <a:pt x="228311" y="51133"/>
                </a:cubicBezTo>
                <a:cubicBezTo>
                  <a:pt x="228311" y="45585"/>
                  <a:pt x="230493" y="42558"/>
                  <a:pt x="242024" y="42558"/>
                </a:cubicBezTo>
                <a:cubicBezTo>
                  <a:pt x="246877" y="42558"/>
                  <a:pt x="251486" y="42821"/>
                  <a:pt x="256904" y="43423"/>
                </a:cubicBezTo>
                <a:cubicBezTo>
                  <a:pt x="262058" y="44156"/>
                  <a:pt x="265387" y="41279"/>
                  <a:pt x="265387" y="36220"/>
                </a:cubicBezTo>
                <a:cubicBezTo>
                  <a:pt x="265387" y="34358"/>
                  <a:pt x="264974" y="31669"/>
                  <a:pt x="261437" y="29826"/>
                </a:cubicBezTo>
                <a:cubicBezTo>
                  <a:pt x="257712" y="28002"/>
                  <a:pt x="250828" y="27080"/>
                  <a:pt x="240952" y="27080"/>
                </a:cubicBezTo>
                <a:lnTo>
                  <a:pt x="181226" y="27080"/>
                </a:lnTo>
                <a:cubicBezTo>
                  <a:pt x="177803" y="27080"/>
                  <a:pt x="177803" y="27024"/>
                  <a:pt x="177803" y="24071"/>
                </a:cubicBezTo>
                <a:lnTo>
                  <a:pt x="177803" y="7579"/>
                </a:lnTo>
                <a:cubicBezTo>
                  <a:pt x="177803" y="0"/>
                  <a:pt x="170485" y="0"/>
                  <a:pt x="168096" y="0"/>
                </a:cubicBezTo>
                <a:cubicBezTo>
                  <a:pt x="165688" y="0"/>
                  <a:pt x="158390" y="0"/>
                  <a:pt x="158390" y="7748"/>
                </a:cubicBezTo>
                <a:lnTo>
                  <a:pt x="158390" y="24071"/>
                </a:lnTo>
                <a:cubicBezTo>
                  <a:pt x="158390" y="27024"/>
                  <a:pt x="158390" y="27080"/>
                  <a:pt x="154966" y="27080"/>
                </a:cubicBezTo>
                <a:lnTo>
                  <a:pt x="146783" y="27080"/>
                </a:lnTo>
                <a:cubicBezTo>
                  <a:pt x="143905" y="27080"/>
                  <a:pt x="140463" y="28397"/>
                  <a:pt x="140463" y="34659"/>
                </a:cubicBezTo>
                <a:cubicBezTo>
                  <a:pt x="140463" y="39925"/>
                  <a:pt x="142588" y="42576"/>
                  <a:pt x="146783" y="42576"/>
                </a:cubicBezTo>
                <a:lnTo>
                  <a:pt x="155135" y="42576"/>
                </a:lnTo>
                <a:cubicBezTo>
                  <a:pt x="158390" y="42576"/>
                  <a:pt x="158390" y="42896"/>
                  <a:pt x="158390" y="45943"/>
                </a:cubicBezTo>
                <a:lnTo>
                  <a:pt x="158390" y="100085"/>
                </a:lnTo>
                <a:cubicBezTo>
                  <a:pt x="158390" y="115900"/>
                  <a:pt x="162039" y="125698"/>
                  <a:pt x="180173" y="125698"/>
                </a:cubicBezTo>
                <a:cubicBezTo>
                  <a:pt x="184838" y="125698"/>
                  <a:pt x="190256" y="124626"/>
                  <a:pt x="192269" y="123667"/>
                </a:cubicBezTo>
                <a:cubicBezTo>
                  <a:pt x="195918" y="122163"/>
                  <a:pt x="195918" y="118326"/>
                  <a:pt x="195918" y="117066"/>
                </a:cubicBezTo>
                <a:cubicBezTo>
                  <a:pt x="195918" y="112967"/>
                  <a:pt x="194018" y="110879"/>
                  <a:pt x="190293" y="110879"/>
                </a:cubicBezTo>
                <a:lnTo>
                  <a:pt x="186738" y="110879"/>
                </a:lnTo>
                <a:cubicBezTo>
                  <a:pt x="180813" y="110879"/>
                  <a:pt x="177803" y="109074"/>
                  <a:pt x="177803" y="99182"/>
                </a:cubicBezTo>
                <a:lnTo>
                  <a:pt x="177803" y="45755"/>
                </a:lnTo>
                <a:cubicBezTo>
                  <a:pt x="177803" y="42746"/>
                  <a:pt x="178179" y="42558"/>
                  <a:pt x="181226" y="42558"/>
                </a:cubicBezTo>
                <a:lnTo>
                  <a:pt x="210440" y="42558"/>
                </a:lnTo>
                <a:cubicBezTo>
                  <a:pt x="209537" y="45247"/>
                  <a:pt x="209086" y="48293"/>
                  <a:pt x="209086" y="51641"/>
                </a:cubicBezTo>
                <a:cubicBezTo>
                  <a:pt x="209086" y="61495"/>
                  <a:pt x="214541" y="68773"/>
                  <a:pt x="229891" y="79436"/>
                </a:cubicBezTo>
                <a:cubicBezTo>
                  <a:pt x="244563" y="89760"/>
                  <a:pt x="247442" y="94932"/>
                  <a:pt x="247442" y="100385"/>
                </a:cubicBezTo>
                <a:cubicBezTo>
                  <a:pt x="247442" y="107588"/>
                  <a:pt x="242701" y="110522"/>
                  <a:pt x="231057" y="110522"/>
                </a:cubicBezTo>
                <a:cubicBezTo>
                  <a:pt x="224774" y="110522"/>
                  <a:pt x="220354" y="109976"/>
                  <a:pt x="215651" y="109337"/>
                </a:cubicBezTo>
                <a:cubicBezTo>
                  <a:pt x="215180" y="109262"/>
                  <a:pt x="214691" y="109224"/>
                  <a:pt x="214240" y="109224"/>
                </a:cubicBezTo>
                <a:cubicBezTo>
                  <a:pt x="210271" y="109224"/>
                  <a:pt x="207524" y="112158"/>
                  <a:pt x="207524" y="116370"/>
                </a:cubicBezTo>
                <a:cubicBezTo>
                  <a:pt x="207524" y="119962"/>
                  <a:pt x="209236" y="122482"/>
                  <a:pt x="212509" y="123686"/>
                </a:cubicBezTo>
                <a:cubicBezTo>
                  <a:pt x="216779" y="125134"/>
                  <a:pt x="223514" y="126018"/>
                  <a:pt x="230530" y="126018"/>
                </a:cubicBezTo>
                <a:cubicBezTo>
                  <a:pt x="254853" y="126018"/>
                  <a:pt x="266685" y="117348"/>
                  <a:pt x="266685" y="99520"/>
                </a:cubicBezTo>
                <a:cubicBezTo>
                  <a:pt x="266648" y="87541"/>
                  <a:pt x="260910" y="79248"/>
                  <a:pt x="245485" y="689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</a:pPr>
            <a:endParaRPr sz="186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_mit_Text_Logo_Weiß">
  <p:cSld name="Bild_mit_Text_Logo_Weiß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6" name="Google Shape;406;p50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11283949" cy="479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body" idx="3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11378643" y="6427668"/>
            <a:ext cx="355580" cy="167996"/>
          </a:xfrm>
          <a:custGeom>
            <a:avLst/>
            <a:gdLst/>
            <a:ahLst/>
            <a:cxnLst/>
            <a:rect l="l" t="t" r="r" b="b"/>
            <a:pathLst>
              <a:path w="266685" h="126036" extrusionOk="0">
                <a:moveTo>
                  <a:pt x="122761" y="27945"/>
                </a:moveTo>
                <a:cubicBezTo>
                  <a:pt x="118736" y="27945"/>
                  <a:pt x="113958" y="28829"/>
                  <a:pt x="112886" y="35656"/>
                </a:cubicBezTo>
                <a:cubicBezTo>
                  <a:pt x="109387" y="57433"/>
                  <a:pt x="102088" y="95928"/>
                  <a:pt x="99436" y="105425"/>
                </a:cubicBezTo>
                <a:cubicBezTo>
                  <a:pt x="99059" y="106685"/>
                  <a:pt x="98363" y="109036"/>
                  <a:pt x="97987" y="109299"/>
                </a:cubicBezTo>
                <a:cubicBezTo>
                  <a:pt x="97987" y="109299"/>
                  <a:pt x="97931" y="109318"/>
                  <a:pt x="97724" y="109318"/>
                </a:cubicBezTo>
                <a:cubicBezTo>
                  <a:pt x="97536" y="109318"/>
                  <a:pt x="97460" y="109299"/>
                  <a:pt x="97460" y="109318"/>
                </a:cubicBezTo>
                <a:cubicBezTo>
                  <a:pt x="97291" y="109187"/>
                  <a:pt x="96896" y="108510"/>
                  <a:pt x="96200" y="105670"/>
                </a:cubicBezTo>
                <a:cubicBezTo>
                  <a:pt x="95974" y="104617"/>
                  <a:pt x="95655" y="103188"/>
                  <a:pt x="95241" y="101401"/>
                </a:cubicBezTo>
                <a:cubicBezTo>
                  <a:pt x="92269" y="88049"/>
                  <a:pt x="85327" y="56794"/>
                  <a:pt x="82355" y="40113"/>
                </a:cubicBezTo>
                <a:cubicBezTo>
                  <a:pt x="81283" y="34471"/>
                  <a:pt x="75301" y="31218"/>
                  <a:pt x="65933" y="31218"/>
                </a:cubicBezTo>
                <a:cubicBezTo>
                  <a:pt x="55869" y="31218"/>
                  <a:pt x="51317" y="35787"/>
                  <a:pt x="50395" y="40075"/>
                </a:cubicBezTo>
                <a:cubicBezTo>
                  <a:pt x="49229" y="45529"/>
                  <a:pt x="47705" y="52562"/>
                  <a:pt x="46125" y="60028"/>
                </a:cubicBezTo>
                <a:cubicBezTo>
                  <a:pt x="42193" y="78458"/>
                  <a:pt x="37716" y="99370"/>
                  <a:pt x="36211" y="105632"/>
                </a:cubicBezTo>
                <a:cubicBezTo>
                  <a:pt x="35553" y="108303"/>
                  <a:pt x="35177" y="109074"/>
                  <a:pt x="34989" y="109299"/>
                </a:cubicBezTo>
                <a:lnTo>
                  <a:pt x="34876" y="109299"/>
                </a:lnTo>
                <a:cubicBezTo>
                  <a:pt x="34518" y="109299"/>
                  <a:pt x="34424" y="109262"/>
                  <a:pt x="34406" y="109262"/>
                </a:cubicBezTo>
                <a:cubicBezTo>
                  <a:pt x="34029" y="108980"/>
                  <a:pt x="33427" y="106629"/>
                  <a:pt x="33164" y="105595"/>
                </a:cubicBezTo>
                <a:cubicBezTo>
                  <a:pt x="30455" y="95703"/>
                  <a:pt x="22874" y="57414"/>
                  <a:pt x="19883" y="35637"/>
                </a:cubicBezTo>
                <a:cubicBezTo>
                  <a:pt x="18868" y="28848"/>
                  <a:pt x="14372" y="27908"/>
                  <a:pt x="9650" y="27908"/>
                </a:cubicBezTo>
                <a:cubicBezTo>
                  <a:pt x="3047" y="27945"/>
                  <a:pt x="0" y="32045"/>
                  <a:pt x="0" y="35863"/>
                </a:cubicBezTo>
                <a:cubicBezTo>
                  <a:pt x="0" y="43874"/>
                  <a:pt x="12378" y="97264"/>
                  <a:pt x="18153" y="115863"/>
                </a:cubicBezTo>
                <a:cubicBezTo>
                  <a:pt x="20485" y="124344"/>
                  <a:pt x="25752" y="126037"/>
                  <a:pt x="33484" y="126037"/>
                </a:cubicBezTo>
                <a:cubicBezTo>
                  <a:pt x="43980" y="126037"/>
                  <a:pt x="49266" y="122990"/>
                  <a:pt x="51129" y="115863"/>
                </a:cubicBezTo>
                <a:cubicBezTo>
                  <a:pt x="53348" y="107645"/>
                  <a:pt x="57863" y="86243"/>
                  <a:pt x="61475" y="69036"/>
                </a:cubicBezTo>
                <a:cubicBezTo>
                  <a:pt x="62735" y="63075"/>
                  <a:pt x="63920" y="57433"/>
                  <a:pt x="64804" y="53315"/>
                </a:cubicBezTo>
                <a:cubicBezTo>
                  <a:pt x="65387" y="50550"/>
                  <a:pt x="65783" y="50550"/>
                  <a:pt x="66309" y="50550"/>
                </a:cubicBezTo>
                <a:cubicBezTo>
                  <a:pt x="66968" y="50550"/>
                  <a:pt x="67137" y="50550"/>
                  <a:pt x="67626" y="53427"/>
                </a:cubicBezTo>
                <a:cubicBezTo>
                  <a:pt x="70278" y="68792"/>
                  <a:pt x="78612" y="104504"/>
                  <a:pt x="81302" y="115806"/>
                </a:cubicBezTo>
                <a:cubicBezTo>
                  <a:pt x="82995" y="122971"/>
                  <a:pt x="87961" y="126037"/>
                  <a:pt x="97893" y="126037"/>
                </a:cubicBezTo>
                <a:cubicBezTo>
                  <a:pt x="107148" y="126037"/>
                  <a:pt x="110967" y="123573"/>
                  <a:pt x="113563" y="115938"/>
                </a:cubicBezTo>
                <a:cubicBezTo>
                  <a:pt x="120278" y="96775"/>
                  <a:pt x="132449" y="45021"/>
                  <a:pt x="132449" y="35675"/>
                </a:cubicBezTo>
                <a:cubicBezTo>
                  <a:pt x="132468" y="31838"/>
                  <a:pt x="129477" y="27945"/>
                  <a:pt x="122761" y="27945"/>
                </a:cubicBezTo>
                <a:close/>
                <a:moveTo>
                  <a:pt x="245485" y="68961"/>
                </a:moveTo>
                <a:cubicBezTo>
                  <a:pt x="234876" y="61702"/>
                  <a:pt x="228311" y="56173"/>
                  <a:pt x="228311" y="51133"/>
                </a:cubicBezTo>
                <a:cubicBezTo>
                  <a:pt x="228311" y="45585"/>
                  <a:pt x="230493" y="42558"/>
                  <a:pt x="242024" y="42558"/>
                </a:cubicBezTo>
                <a:cubicBezTo>
                  <a:pt x="246877" y="42558"/>
                  <a:pt x="251486" y="42821"/>
                  <a:pt x="256904" y="43423"/>
                </a:cubicBezTo>
                <a:cubicBezTo>
                  <a:pt x="262058" y="44156"/>
                  <a:pt x="265387" y="41279"/>
                  <a:pt x="265387" y="36220"/>
                </a:cubicBezTo>
                <a:cubicBezTo>
                  <a:pt x="265387" y="34358"/>
                  <a:pt x="264974" y="31669"/>
                  <a:pt x="261437" y="29826"/>
                </a:cubicBezTo>
                <a:cubicBezTo>
                  <a:pt x="257712" y="28002"/>
                  <a:pt x="250828" y="27080"/>
                  <a:pt x="240952" y="27080"/>
                </a:cubicBezTo>
                <a:lnTo>
                  <a:pt x="181226" y="27080"/>
                </a:lnTo>
                <a:cubicBezTo>
                  <a:pt x="177803" y="27080"/>
                  <a:pt x="177803" y="27024"/>
                  <a:pt x="177803" y="24071"/>
                </a:cubicBezTo>
                <a:lnTo>
                  <a:pt x="177803" y="7579"/>
                </a:lnTo>
                <a:cubicBezTo>
                  <a:pt x="177803" y="0"/>
                  <a:pt x="170485" y="0"/>
                  <a:pt x="168096" y="0"/>
                </a:cubicBezTo>
                <a:cubicBezTo>
                  <a:pt x="165688" y="0"/>
                  <a:pt x="158390" y="0"/>
                  <a:pt x="158390" y="7748"/>
                </a:cubicBezTo>
                <a:lnTo>
                  <a:pt x="158390" y="24071"/>
                </a:lnTo>
                <a:cubicBezTo>
                  <a:pt x="158390" y="27024"/>
                  <a:pt x="158390" y="27080"/>
                  <a:pt x="154966" y="27080"/>
                </a:cubicBezTo>
                <a:lnTo>
                  <a:pt x="146783" y="27080"/>
                </a:lnTo>
                <a:cubicBezTo>
                  <a:pt x="143905" y="27080"/>
                  <a:pt x="140463" y="28397"/>
                  <a:pt x="140463" y="34659"/>
                </a:cubicBezTo>
                <a:cubicBezTo>
                  <a:pt x="140463" y="39925"/>
                  <a:pt x="142588" y="42576"/>
                  <a:pt x="146783" y="42576"/>
                </a:cubicBezTo>
                <a:lnTo>
                  <a:pt x="155135" y="42576"/>
                </a:lnTo>
                <a:cubicBezTo>
                  <a:pt x="158390" y="42576"/>
                  <a:pt x="158390" y="42896"/>
                  <a:pt x="158390" y="45943"/>
                </a:cubicBezTo>
                <a:lnTo>
                  <a:pt x="158390" y="100085"/>
                </a:lnTo>
                <a:cubicBezTo>
                  <a:pt x="158390" y="115900"/>
                  <a:pt x="162039" y="125698"/>
                  <a:pt x="180173" y="125698"/>
                </a:cubicBezTo>
                <a:cubicBezTo>
                  <a:pt x="184838" y="125698"/>
                  <a:pt x="190256" y="124626"/>
                  <a:pt x="192269" y="123667"/>
                </a:cubicBezTo>
                <a:cubicBezTo>
                  <a:pt x="195918" y="122163"/>
                  <a:pt x="195918" y="118326"/>
                  <a:pt x="195918" y="117066"/>
                </a:cubicBezTo>
                <a:cubicBezTo>
                  <a:pt x="195918" y="112967"/>
                  <a:pt x="194018" y="110879"/>
                  <a:pt x="190293" y="110879"/>
                </a:cubicBezTo>
                <a:lnTo>
                  <a:pt x="186738" y="110879"/>
                </a:lnTo>
                <a:cubicBezTo>
                  <a:pt x="180813" y="110879"/>
                  <a:pt x="177803" y="109074"/>
                  <a:pt x="177803" y="99182"/>
                </a:cubicBezTo>
                <a:lnTo>
                  <a:pt x="177803" y="45755"/>
                </a:lnTo>
                <a:cubicBezTo>
                  <a:pt x="177803" y="42746"/>
                  <a:pt x="178179" y="42558"/>
                  <a:pt x="181226" y="42558"/>
                </a:cubicBezTo>
                <a:lnTo>
                  <a:pt x="210440" y="42558"/>
                </a:lnTo>
                <a:cubicBezTo>
                  <a:pt x="209537" y="45247"/>
                  <a:pt x="209086" y="48293"/>
                  <a:pt x="209086" y="51641"/>
                </a:cubicBezTo>
                <a:cubicBezTo>
                  <a:pt x="209086" y="61495"/>
                  <a:pt x="214541" y="68773"/>
                  <a:pt x="229891" y="79436"/>
                </a:cubicBezTo>
                <a:cubicBezTo>
                  <a:pt x="244563" y="89760"/>
                  <a:pt x="247442" y="94932"/>
                  <a:pt x="247442" y="100385"/>
                </a:cubicBezTo>
                <a:cubicBezTo>
                  <a:pt x="247442" y="107588"/>
                  <a:pt x="242701" y="110522"/>
                  <a:pt x="231057" y="110522"/>
                </a:cubicBezTo>
                <a:cubicBezTo>
                  <a:pt x="224774" y="110522"/>
                  <a:pt x="220354" y="109976"/>
                  <a:pt x="215651" y="109337"/>
                </a:cubicBezTo>
                <a:cubicBezTo>
                  <a:pt x="215180" y="109262"/>
                  <a:pt x="214691" y="109224"/>
                  <a:pt x="214240" y="109224"/>
                </a:cubicBezTo>
                <a:cubicBezTo>
                  <a:pt x="210271" y="109224"/>
                  <a:pt x="207524" y="112158"/>
                  <a:pt x="207524" y="116370"/>
                </a:cubicBezTo>
                <a:cubicBezTo>
                  <a:pt x="207524" y="119962"/>
                  <a:pt x="209236" y="122482"/>
                  <a:pt x="212509" y="123686"/>
                </a:cubicBezTo>
                <a:cubicBezTo>
                  <a:pt x="216779" y="125134"/>
                  <a:pt x="223514" y="126018"/>
                  <a:pt x="230530" y="126018"/>
                </a:cubicBezTo>
                <a:cubicBezTo>
                  <a:pt x="254853" y="126018"/>
                  <a:pt x="266685" y="117348"/>
                  <a:pt x="266685" y="99520"/>
                </a:cubicBezTo>
                <a:cubicBezTo>
                  <a:pt x="266648" y="87541"/>
                  <a:pt x="260910" y="79248"/>
                  <a:pt x="245485" y="689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</a:pPr>
            <a:endParaRPr sz="186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_mit_Text_Logo_Rot">
  <p:cSld name="Bild_mit_Text_Logo_Ro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4" name="Google Shape;414;p51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11283949" cy="479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›"/>
              <a:defRPr sz="2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body" idx="3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1"/>
          <p:cNvSpPr/>
          <p:nvPr/>
        </p:nvSpPr>
        <p:spPr>
          <a:xfrm>
            <a:off x="11378643" y="6427668"/>
            <a:ext cx="355580" cy="167996"/>
          </a:xfrm>
          <a:custGeom>
            <a:avLst/>
            <a:gdLst/>
            <a:ahLst/>
            <a:cxnLst/>
            <a:rect l="l" t="t" r="r" b="b"/>
            <a:pathLst>
              <a:path w="266685" h="126036" extrusionOk="0">
                <a:moveTo>
                  <a:pt x="122761" y="27945"/>
                </a:moveTo>
                <a:cubicBezTo>
                  <a:pt x="118736" y="27945"/>
                  <a:pt x="113958" y="28829"/>
                  <a:pt x="112886" y="35656"/>
                </a:cubicBezTo>
                <a:cubicBezTo>
                  <a:pt x="109387" y="57433"/>
                  <a:pt x="102088" y="95928"/>
                  <a:pt x="99436" y="105425"/>
                </a:cubicBezTo>
                <a:cubicBezTo>
                  <a:pt x="99059" y="106685"/>
                  <a:pt x="98363" y="109036"/>
                  <a:pt x="97987" y="109299"/>
                </a:cubicBezTo>
                <a:cubicBezTo>
                  <a:pt x="97987" y="109299"/>
                  <a:pt x="97931" y="109318"/>
                  <a:pt x="97724" y="109318"/>
                </a:cubicBezTo>
                <a:cubicBezTo>
                  <a:pt x="97536" y="109318"/>
                  <a:pt x="97460" y="109299"/>
                  <a:pt x="97460" y="109318"/>
                </a:cubicBezTo>
                <a:cubicBezTo>
                  <a:pt x="97291" y="109187"/>
                  <a:pt x="96896" y="108510"/>
                  <a:pt x="96200" y="105670"/>
                </a:cubicBezTo>
                <a:cubicBezTo>
                  <a:pt x="95974" y="104617"/>
                  <a:pt x="95655" y="103188"/>
                  <a:pt x="95241" y="101401"/>
                </a:cubicBezTo>
                <a:cubicBezTo>
                  <a:pt x="92269" y="88049"/>
                  <a:pt x="85327" y="56794"/>
                  <a:pt x="82355" y="40113"/>
                </a:cubicBezTo>
                <a:cubicBezTo>
                  <a:pt x="81283" y="34471"/>
                  <a:pt x="75301" y="31218"/>
                  <a:pt x="65933" y="31218"/>
                </a:cubicBezTo>
                <a:cubicBezTo>
                  <a:pt x="55869" y="31218"/>
                  <a:pt x="51317" y="35787"/>
                  <a:pt x="50395" y="40075"/>
                </a:cubicBezTo>
                <a:cubicBezTo>
                  <a:pt x="49229" y="45529"/>
                  <a:pt x="47705" y="52562"/>
                  <a:pt x="46125" y="60028"/>
                </a:cubicBezTo>
                <a:cubicBezTo>
                  <a:pt x="42193" y="78458"/>
                  <a:pt x="37716" y="99370"/>
                  <a:pt x="36211" y="105632"/>
                </a:cubicBezTo>
                <a:cubicBezTo>
                  <a:pt x="35553" y="108303"/>
                  <a:pt x="35177" y="109074"/>
                  <a:pt x="34989" y="109299"/>
                </a:cubicBezTo>
                <a:lnTo>
                  <a:pt x="34876" y="109299"/>
                </a:lnTo>
                <a:cubicBezTo>
                  <a:pt x="34518" y="109299"/>
                  <a:pt x="34424" y="109262"/>
                  <a:pt x="34406" y="109262"/>
                </a:cubicBezTo>
                <a:cubicBezTo>
                  <a:pt x="34029" y="108980"/>
                  <a:pt x="33427" y="106629"/>
                  <a:pt x="33164" y="105595"/>
                </a:cubicBezTo>
                <a:cubicBezTo>
                  <a:pt x="30455" y="95703"/>
                  <a:pt x="22874" y="57414"/>
                  <a:pt x="19883" y="35637"/>
                </a:cubicBezTo>
                <a:cubicBezTo>
                  <a:pt x="18868" y="28848"/>
                  <a:pt x="14372" y="27908"/>
                  <a:pt x="9650" y="27908"/>
                </a:cubicBezTo>
                <a:cubicBezTo>
                  <a:pt x="3047" y="27945"/>
                  <a:pt x="0" y="32045"/>
                  <a:pt x="0" y="35863"/>
                </a:cubicBezTo>
                <a:cubicBezTo>
                  <a:pt x="0" y="43874"/>
                  <a:pt x="12378" y="97264"/>
                  <a:pt x="18153" y="115863"/>
                </a:cubicBezTo>
                <a:cubicBezTo>
                  <a:pt x="20485" y="124344"/>
                  <a:pt x="25752" y="126037"/>
                  <a:pt x="33484" y="126037"/>
                </a:cubicBezTo>
                <a:cubicBezTo>
                  <a:pt x="43980" y="126037"/>
                  <a:pt x="49266" y="122990"/>
                  <a:pt x="51129" y="115863"/>
                </a:cubicBezTo>
                <a:cubicBezTo>
                  <a:pt x="53348" y="107645"/>
                  <a:pt x="57863" y="86243"/>
                  <a:pt x="61475" y="69036"/>
                </a:cubicBezTo>
                <a:cubicBezTo>
                  <a:pt x="62735" y="63075"/>
                  <a:pt x="63920" y="57433"/>
                  <a:pt x="64804" y="53315"/>
                </a:cubicBezTo>
                <a:cubicBezTo>
                  <a:pt x="65387" y="50550"/>
                  <a:pt x="65783" y="50550"/>
                  <a:pt x="66309" y="50550"/>
                </a:cubicBezTo>
                <a:cubicBezTo>
                  <a:pt x="66968" y="50550"/>
                  <a:pt x="67137" y="50550"/>
                  <a:pt x="67626" y="53427"/>
                </a:cubicBezTo>
                <a:cubicBezTo>
                  <a:pt x="70278" y="68792"/>
                  <a:pt x="78612" y="104504"/>
                  <a:pt x="81302" y="115806"/>
                </a:cubicBezTo>
                <a:cubicBezTo>
                  <a:pt x="82995" y="122971"/>
                  <a:pt x="87961" y="126037"/>
                  <a:pt x="97893" y="126037"/>
                </a:cubicBezTo>
                <a:cubicBezTo>
                  <a:pt x="107148" y="126037"/>
                  <a:pt x="110967" y="123573"/>
                  <a:pt x="113563" y="115938"/>
                </a:cubicBezTo>
                <a:cubicBezTo>
                  <a:pt x="120278" y="96775"/>
                  <a:pt x="132449" y="45021"/>
                  <a:pt x="132449" y="35675"/>
                </a:cubicBezTo>
                <a:cubicBezTo>
                  <a:pt x="132468" y="31838"/>
                  <a:pt x="129477" y="27945"/>
                  <a:pt x="122761" y="27945"/>
                </a:cubicBezTo>
                <a:close/>
                <a:moveTo>
                  <a:pt x="245485" y="68961"/>
                </a:moveTo>
                <a:cubicBezTo>
                  <a:pt x="234876" y="61702"/>
                  <a:pt x="228311" y="56173"/>
                  <a:pt x="228311" y="51133"/>
                </a:cubicBezTo>
                <a:cubicBezTo>
                  <a:pt x="228311" y="45585"/>
                  <a:pt x="230493" y="42558"/>
                  <a:pt x="242024" y="42558"/>
                </a:cubicBezTo>
                <a:cubicBezTo>
                  <a:pt x="246877" y="42558"/>
                  <a:pt x="251486" y="42821"/>
                  <a:pt x="256904" y="43423"/>
                </a:cubicBezTo>
                <a:cubicBezTo>
                  <a:pt x="262058" y="44156"/>
                  <a:pt x="265387" y="41279"/>
                  <a:pt x="265387" y="36220"/>
                </a:cubicBezTo>
                <a:cubicBezTo>
                  <a:pt x="265387" y="34358"/>
                  <a:pt x="264974" y="31669"/>
                  <a:pt x="261437" y="29826"/>
                </a:cubicBezTo>
                <a:cubicBezTo>
                  <a:pt x="257712" y="28002"/>
                  <a:pt x="250828" y="27080"/>
                  <a:pt x="240952" y="27080"/>
                </a:cubicBezTo>
                <a:lnTo>
                  <a:pt x="181226" y="27080"/>
                </a:lnTo>
                <a:cubicBezTo>
                  <a:pt x="177803" y="27080"/>
                  <a:pt x="177803" y="27024"/>
                  <a:pt x="177803" y="24071"/>
                </a:cubicBezTo>
                <a:lnTo>
                  <a:pt x="177803" y="7579"/>
                </a:lnTo>
                <a:cubicBezTo>
                  <a:pt x="177803" y="0"/>
                  <a:pt x="170485" y="0"/>
                  <a:pt x="168096" y="0"/>
                </a:cubicBezTo>
                <a:cubicBezTo>
                  <a:pt x="165688" y="0"/>
                  <a:pt x="158390" y="0"/>
                  <a:pt x="158390" y="7748"/>
                </a:cubicBezTo>
                <a:lnTo>
                  <a:pt x="158390" y="24071"/>
                </a:lnTo>
                <a:cubicBezTo>
                  <a:pt x="158390" y="27024"/>
                  <a:pt x="158390" y="27080"/>
                  <a:pt x="154966" y="27080"/>
                </a:cubicBezTo>
                <a:lnTo>
                  <a:pt x="146783" y="27080"/>
                </a:lnTo>
                <a:cubicBezTo>
                  <a:pt x="143905" y="27080"/>
                  <a:pt x="140463" y="28397"/>
                  <a:pt x="140463" y="34659"/>
                </a:cubicBezTo>
                <a:cubicBezTo>
                  <a:pt x="140463" y="39925"/>
                  <a:pt x="142588" y="42576"/>
                  <a:pt x="146783" y="42576"/>
                </a:cubicBezTo>
                <a:lnTo>
                  <a:pt x="155135" y="42576"/>
                </a:lnTo>
                <a:cubicBezTo>
                  <a:pt x="158390" y="42576"/>
                  <a:pt x="158390" y="42896"/>
                  <a:pt x="158390" y="45943"/>
                </a:cubicBezTo>
                <a:lnTo>
                  <a:pt x="158390" y="100085"/>
                </a:lnTo>
                <a:cubicBezTo>
                  <a:pt x="158390" y="115900"/>
                  <a:pt x="162039" y="125698"/>
                  <a:pt x="180173" y="125698"/>
                </a:cubicBezTo>
                <a:cubicBezTo>
                  <a:pt x="184838" y="125698"/>
                  <a:pt x="190256" y="124626"/>
                  <a:pt x="192269" y="123667"/>
                </a:cubicBezTo>
                <a:cubicBezTo>
                  <a:pt x="195918" y="122163"/>
                  <a:pt x="195918" y="118326"/>
                  <a:pt x="195918" y="117066"/>
                </a:cubicBezTo>
                <a:cubicBezTo>
                  <a:pt x="195918" y="112967"/>
                  <a:pt x="194018" y="110879"/>
                  <a:pt x="190293" y="110879"/>
                </a:cubicBezTo>
                <a:lnTo>
                  <a:pt x="186738" y="110879"/>
                </a:lnTo>
                <a:cubicBezTo>
                  <a:pt x="180813" y="110879"/>
                  <a:pt x="177803" y="109074"/>
                  <a:pt x="177803" y="99182"/>
                </a:cubicBezTo>
                <a:lnTo>
                  <a:pt x="177803" y="45755"/>
                </a:lnTo>
                <a:cubicBezTo>
                  <a:pt x="177803" y="42746"/>
                  <a:pt x="178179" y="42558"/>
                  <a:pt x="181226" y="42558"/>
                </a:cubicBezTo>
                <a:lnTo>
                  <a:pt x="210440" y="42558"/>
                </a:lnTo>
                <a:cubicBezTo>
                  <a:pt x="209537" y="45247"/>
                  <a:pt x="209086" y="48293"/>
                  <a:pt x="209086" y="51641"/>
                </a:cubicBezTo>
                <a:cubicBezTo>
                  <a:pt x="209086" y="61495"/>
                  <a:pt x="214541" y="68773"/>
                  <a:pt x="229891" y="79436"/>
                </a:cubicBezTo>
                <a:cubicBezTo>
                  <a:pt x="244563" y="89760"/>
                  <a:pt x="247442" y="94932"/>
                  <a:pt x="247442" y="100385"/>
                </a:cubicBezTo>
                <a:cubicBezTo>
                  <a:pt x="247442" y="107588"/>
                  <a:pt x="242701" y="110522"/>
                  <a:pt x="231057" y="110522"/>
                </a:cubicBezTo>
                <a:cubicBezTo>
                  <a:pt x="224774" y="110522"/>
                  <a:pt x="220354" y="109976"/>
                  <a:pt x="215651" y="109337"/>
                </a:cubicBezTo>
                <a:cubicBezTo>
                  <a:pt x="215180" y="109262"/>
                  <a:pt x="214691" y="109224"/>
                  <a:pt x="214240" y="109224"/>
                </a:cubicBezTo>
                <a:cubicBezTo>
                  <a:pt x="210271" y="109224"/>
                  <a:pt x="207524" y="112158"/>
                  <a:pt x="207524" y="116370"/>
                </a:cubicBezTo>
                <a:cubicBezTo>
                  <a:pt x="207524" y="119962"/>
                  <a:pt x="209236" y="122482"/>
                  <a:pt x="212509" y="123686"/>
                </a:cubicBezTo>
                <a:cubicBezTo>
                  <a:pt x="216779" y="125134"/>
                  <a:pt x="223514" y="126018"/>
                  <a:pt x="230530" y="126018"/>
                </a:cubicBezTo>
                <a:cubicBezTo>
                  <a:pt x="254853" y="126018"/>
                  <a:pt x="266685" y="117348"/>
                  <a:pt x="266685" y="99520"/>
                </a:cubicBezTo>
                <a:cubicBezTo>
                  <a:pt x="266648" y="87541"/>
                  <a:pt x="260910" y="79248"/>
                  <a:pt x="245485" y="68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</a:pPr>
            <a:endParaRPr sz="186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1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2">
  <p:cSld name="Text-A_4_1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2a0a545353_0_1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48" name="Google Shape;48;g22a0a545353_0_1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9" name="Google Shape;49;g22a0a545353_0_19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My Growth-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Concept</a:t>
            </a: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b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Gegenseitige Vorstellung &amp; Nachschärfung 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2a0a545353_0_19"/>
          <p:cNvSpPr txBox="1"/>
          <p:nvPr/>
        </p:nvSpPr>
        <p:spPr>
          <a:xfrm>
            <a:off x="496625" y="1797050"/>
            <a:ext cx="11238300" cy="4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Ablauf: Think - Pair - Share</a:t>
            </a:r>
            <a:b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 dieser Übung werdet ihr euer Growth-Concept kondensieren, es euch gegenseitig vorstellen, Feedback geben und empfangen.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Einzelarbeit - Think (5 min):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Formuliere dein WTS-Growth-Concept in einem Satz mit ca. 10 Wörtern. Was ist der Kern für dich? Schreibe ihn in den Platzhalter auf die </a:t>
            </a:r>
            <a:r>
              <a:rPr lang="de-DE" sz="1800" b="0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nächste Folie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Gruppenarbeit - Pair (2x 8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Ihr werdet in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2er Breakout-Rooms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eingeteilt.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A stellt der anderen Person ihr Growth-Concept vor. (5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B gibt Feedback. (3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Rollentausch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Plenum - Share: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Teilen der Growth-Concept-Sätze &amp; Reflexion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rgbClr val="C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_mit_Text_Rot">
  <p:cSld name="Bild_mit_Text_Ro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3" name="Google Shape;423;p5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52"/>
          <p:cNvSpPr txBox="1">
            <a:spLocks noGrp="1"/>
          </p:cNvSpPr>
          <p:nvPr>
            <p:ph type="body" idx="1"/>
          </p:nvPr>
        </p:nvSpPr>
        <p:spPr>
          <a:xfrm>
            <a:off x="6553200" y="480336"/>
            <a:ext cx="5181600" cy="57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5452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3"/>
          </p:nvPr>
        </p:nvSpPr>
        <p:spPr>
          <a:xfrm>
            <a:off x="453575" y="212862"/>
            <a:ext cx="5449811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7" name="Google Shape;42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_mit_Text_Beige">
  <p:cSld name="Bild_mit_Text_Beige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32" name="Google Shape;432;p53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body" idx="1"/>
          </p:nvPr>
        </p:nvSpPr>
        <p:spPr>
          <a:xfrm>
            <a:off x="6553200" y="480336"/>
            <a:ext cx="5181600" cy="57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>
                <a:solidFill>
                  <a:schemeClr val="dk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5452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3"/>
          <p:cNvSpPr txBox="1">
            <a:spLocks noGrp="1"/>
          </p:cNvSpPr>
          <p:nvPr>
            <p:ph type="body" idx="3"/>
          </p:nvPr>
        </p:nvSpPr>
        <p:spPr>
          <a:xfrm>
            <a:off x="453575" y="212862"/>
            <a:ext cx="5449811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6" name="Google Shape;43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3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_mit_Text_Grau">
  <p:cSld name="Bild_mit_Text_Grau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4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1" name="Google Shape;441;p5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body" idx="1"/>
          </p:nvPr>
        </p:nvSpPr>
        <p:spPr>
          <a:xfrm>
            <a:off x="6553200" y="480336"/>
            <a:ext cx="5181600" cy="57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900"/>
              <a:buChar char="›"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5452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body" idx="3"/>
          </p:nvPr>
        </p:nvSpPr>
        <p:spPr>
          <a:xfrm>
            <a:off x="453575" y="212862"/>
            <a:ext cx="5449811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5" name="Google Shape;44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C_Kontakte">
  <p:cSld name="Text-C_Kontakt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/>
          <p:nvPr/>
        </p:nvSpPr>
        <p:spPr>
          <a:xfrm>
            <a:off x="450851" y="1462169"/>
            <a:ext cx="5452535" cy="2204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5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9389533" cy="8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1"/>
          </p:nvPr>
        </p:nvSpPr>
        <p:spPr>
          <a:xfrm>
            <a:off x="2223245" y="1733690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5"/>
          <p:cNvSpPr>
            <a:spLocks noGrp="1"/>
          </p:cNvSpPr>
          <p:nvPr>
            <p:ph type="pic" idx="2"/>
          </p:nvPr>
        </p:nvSpPr>
        <p:spPr>
          <a:xfrm>
            <a:off x="642851" y="1654109"/>
            <a:ext cx="1440000" cy="1818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2" name="Google Shape;452;p5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body" idx="3"/>
          </p:nvPr>
        </p:nvSpPr>
        <p:spPr>
          <a:xfrm>
            <a:off x="2223245" y="1990058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body" idx="4"/>
          </p:nvPr>
        </p:nvSpPr>
        <p:spPr>
          <a:xfrm>
            <a:off x="2223245" y="2650760"/>
            <a:ext cx="3488143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body" idx="5"/>
          </p:nvPr>
        </p:nvSpPr>
        <p:spPr>
          <a:xfrm>
            <a:off x="2223245" y="2907128"/>
            <a:ext cx="3488143" cy="5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55"/>
          <p:cNvSpPr txBox="1">
            <a:spLocks noGrp="1"/>
          </p:cNvSpPr>
          <p:nvPr>
            <p:ph type="body" idx="6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55"/>
          <p:cNvSpPr/>
          <p:nvPr/>
        </p:nvSpPr>
        <p:spPr>
          <a:xfrm>
            <a:off x="6288618" y="1462169"/>
            <a:ext cx="5452535" cy="2204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5"/>
          <p:cNvSpPr>
            <a:spLocks noGrp="1"/>
          </p:cNvSpPr>
          <p:nvPr>
            <p:ph type="pic" idx="7"/>
          </p:nvPr>
        </p:nvSpPr>
        <p:spPr>
          <a:xfrm>
            <a:off x="6480617" y="1654109"/>
            <a:ext cx="1440000" cy="1818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9" name="Google Shape;459;p55"/>
          <p:cNvSpPr/>
          <p:nvPr/>
        </p:nvSpPr>
        <p:spPr>
          <a:xfrm>
            <a:off x="450851" y="4056730"/>
            <a:ext cx="5452535" cy="2204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5"/>
          <p:cNvSpPr>
            <a:spLocks noGrp="1"/>
          </p:cNvSpPr>
          <p:nvPr>
            <p:ph type="pic" idx="8"/>
          </p:nvPr>
        </p:nvSpPr>
        <p:spPr>
          <a:xfrm>
            <a:off x="642851" y="4248670"/>
            <a:ext cx="1440000" cy="1818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61" name="Google Shape;461;p55"/>
          <p:cNvSpPr/>
          <p:nvPr/>
        </p:nvSpPr>
        <p:spPr>
          <a:xfrm>
            <a:off x="6288618" y="4056730"/>
            <a:ext cx="5452535" cy="2204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5"/>
          <p:cNvSpPr>
            <a:spLocks noGrp="1"/>
          </p:cNvSpPr>
          <p:nvPr>
            <p:ph type="pic" idx="9"/>
          </p:nvPr>
        </p:nvSpPr>
        <p:spPr>
          <a:xfrm>
            <a:off x="6480617" y="4248670"/>
            <a:ext cx="1440000" cy="1818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63" name="Google Shape;463;p5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64" name="Google Shape;464;p55"/>
          <p:cNvSpPr txBox="1">
            <a:spLocks noGrp="1"/>
          </p:cNvSpPr>
          <p:nvPr>
            <p:ph type="body" idx="13"/>
          </p:nvPr>
        </p:nvSpPr>
        <p:spPr>
          <a:xfrm>
            <a:off x="8061010" y="2907128"/>
            <a:ext cx="3488143" cy="5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5"/>
          <p:cNvSpPr txBox="1">
            <a:spLocks noGrp="1"/>
          </p:cNvSpPr>
          <p:nvPr>
            <p:ph type="body" idx="14"/>
          </p:nvPr>
        </p:nvSpPr>
        <p:spPr>
          <a:xfrm>
            <a:off x="8061010" y="5501688"/>
            <a:ext cx="3488143" cy="5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5"/>
          <p:cNvSpPr txBox="1">
            <a:spLocks noGrp="1"/>
          </p:cNvSpPr>
          <p:nvPr>
            <p:ph type="body" idx="15"/>
          </p:nvPr>
        </p:nvSpPr>
        <p:spPr>
          <a:xfrm>
            <a:off x="2223245" y="5501688"/>
            <a:ext cx="3488143" cy="5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55"/>
          <p:cNvSpPr txBox="1">
            <a:spLocks noGrp="1"/>
          </p:cNvSpPr>
          <p:nvPr>
            <p:ph type="body" idx="16"/>
          </p:nvPr>
        </p:nvSpPr>
        <p:spPr>
          <a:xfrm>
            <a:off x="8061010" y="2650760"/>
            <a:ext cx="3488143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55"/>
          <p:cNvSpPr txBox="1">
            <a:spLocks noGrp="1"/>
          </p:cNvSpPr>
          <p:nvPr>
            <p:ph type="body" idx="17"/>
          </p:nvPr>
        </p:nvSpPr>
        <p:spPr>
          <a:xfrm>
            <a:off x="2223245" y="5245320"/>
            <a:ext cx="3488143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55"/>
          <p:cNvSpPr txBox="1">
            <a:spLocks noGrp="1"/>
          </p:cNvSpPr>
          <p:nvPr>
            <p:ph type="body" idx="18"/>
          </p:nvPr>
        </p:nvSpPr>
        <p:spPr>
          <a:xfrm>
            <a:off x="8061010" y="5245320"/>
            <a:ext cx="3488143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55"/>
          <p:cNvSpPr txBox="1">
            <a:spLocks noGrp="1"/>
          </p:cNvSpPr>
          <p:nvPr>
            <p:ph type="body" idx="19"/>
          </p:nvPr>
        </p:nvSpPr>
        <p:spPr>
          <a:xfrm>
            <a:off x="8061010" y="4328250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5"/>
          <p:cNvSpPr txBox="1">
            <a:spLocks noGrp="1"/>
          </p:cNvSpPr>
          <p:nvPr>
            <p:ph type="body" idx="20"/>
          </p:nvPr>
        </p:nvSpPr>
        <p:spPr>
          <a:xfrm>
            <a:off x="2223245" y="4328250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55"/>
          <p:cNvSpPr txBox="1">
            <a:spLocks noGrp="1"/>
          </p:cNvSpPr>
          <p:nvPr>
            <p:ph type="body" idx="21"/>
          </p:nvPr>
        </p:nvSpPr>
        <p:spPr>
          <a:xfrm>
            <a:off x="8061010" y="1733690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55"/>
          <p:cNvSpPr txBox="1">
            <a:spLocks noGrp="1"/>
          </p:cNvSpPr>
          <p:nvPr>
            <p:ph type="body" idx="22"/>
          </p:nvPr>
        </p:nvSpPr>
        <p:spPr>
          <a:xfrm>
            <a:off x="8061010" y="1990058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5"/>
          <p:cNvSpPr txBox="1">
            <a:spLocks noGrp="1"/>
          </p:cNvSpPr>
          <p:nvPr>
            <p:ph type="body" idx="23"/>
          </p:nvPr>
        </p:nvSpPr>
        <p:spPr>
          <a:xfrm>
            <a:off x="2223245" y="4584618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55"/>
          <p:cNvSpPr txBox="1">
            <a:spLocks noGrp="1"/>
          </p:cNvSpPr>
          <p:nvPr>
            <p:ph type="body" idx="24"/>
          </p:nvPr>
        </p:nvSpPr>
        <p:spPr>
          <a:xfrm>
            <a:off x="8061010" y="4584618"/>
            <a:ext cx="3488143" cy="28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›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">
  <p:cSld name="CV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/>
          <p:nvPr/>
        </p:nvSpPr>
        <p:spPr>
          <a:xfrm>
            <a:off x="0" y="0"/>
            <a:ext cx="8640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6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7844244" cy="3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6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56"/>
          <p:cNvSpPr txBox="1">
            <a:spLocks noGrp="1"/>
          </p:cNvSpPr>
          <p:nvPr>
            <p:ph type="body" idx="1"/>
          </p:nvPr>
        </p:nvSpPr>
        <p:spPr>
          <a:xfrm>
            <a:off x="450851" y="1796498"/>
            <a:ext cx="7844244" cy="446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56"/>
          <p:cNvSpPr>
            <a:spLocks noGrp="1"/>
          </p:cNvSpPr>
          <p:nvPr>
            <p:ph type="pic" idx="2"/>
          </p:nvPr>
        </p:nvSpPr>
        <p:spPr>
          <a:xfrm>
            <a:off x="9142512" y="882675"/>
            <a:ext cx="2592288" cy="31673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82" name="Google Shape;482;p56"/>
          <p:cNvSpPr txBox="1">
            <a:spLocks noGrp="1"/>
          </p:cNvSpPr>
          <p:nvPr>
            <p:ph type="body" idx="3"/>
          </p:nvPr>
        </p:nvSpPr>
        <p:spPr>
          <a:xfrm>
            <a:off x="9400157" y="4820311"/>
            <a:ext cx="2325176" cy="36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56"/>
          <p:cNvSpPr txBox="1">
            <a:spLocks noGrp="1"/>
          </p:cNvSpPr>
          <p:nvPr>
            <p:ph type="body" idx="4"/>
          </p:nvPr>
        </p:nvSpPr>
        <p:spPr>
          <a:xfrm>
            <a:off x="9400157" y="4389263"/>
            <a:ext cx="2325176" cy="36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6"/>
          <p:cNvSpPr txBox="1">
            <a:spLocks noGrp="1"/>
          </p:cNvSpPr>
          <p:nvPr>
            <p:ph type="body" idx="5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56"/>
          <p:cNvSpPr txBox="1">
            <a:spLocks noGrp="1"/>
          </p:cNvSpPr>
          <p:nvPr>
            <p:ph type="body" idx="6"/>
          </p:nvPr>
        </p:nvSpPr>
        <p:spPr>
          <a:xfrm>
            <a:off x="450851" y="831093"/>
            <a:ext cx="7844244" cy="69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56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87" name="Google Shape;48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9805" y="4131349"/>
            <a:ext cx="268532" cy="28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Pager">
  <p:cSld name="One_Pager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7"/>
          <p:cNvSpPr/>
          <p:nvPr/>
        </p:nvSpPr>
        <p:spPr>
          <a:xfrm>
            <a:off x="0" y="0"/>
            <a:ext cx="8640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7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7844244" cy="3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7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7"/>
          <p:cNvSpPr>
            <a:spLocks noGrp="1"/>
          </p:cNvSpPr>
          <p:nvPr>
            <p:ph type="pic" idx="2"/>
          </p:nvPr>
        </p:nvSpPr>
        <p:spPr>
          <a:xfrm>
            <a:off x="9142512" y="882675"/>
            <a:ext cx="2592288" cy="31673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3" name="Google Shape;493;p57"/>
          <p:cNvSpPr txBox="1">
            <a:spLocks noGrp="1"/>
          </p:cNvSpPr>
          <p:nvPr>
            <p:ph type="body" idx="1"/>
          </p:nvPr>
        </p:nvSpPr>
        <p:spPr>
          <a:xfrm>
            <a:off x="9400157" y="4820311"/>
            <a:ext cx="2325176" cy="36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57"/>
          <p:cNvSpPr txBox="1">
            <a:spLocks noGrp="1"/>
          </p:cNvSpPr>
          <p:nvPr>
            <p:ph type="body" idx="3"/>
          </p:nvPr>
        </p:nvSpPr>
        <p:spPr>
          <a:xfrm>
            <a:off x="9400157" y="4389263"/>
            <a:ext cx="2325176" cy="36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2pPr>
            <a:lvl3pPr marL="1371600" lvl="2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›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57"/>
          <p:cNvSpPr txBox="1">
            <a:spLocks noGrp="1"/>
          </p:cNvSpPr>
          <p:nvPr>
            <p:ph type="body" idx="4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57"/>
          <p:cNvSpPr txBox="1">
            <a:spLocks noGrp="1"/>
          </p:cNvSpPr>
          <p:nvPr>
            <p:ph type="body" idx="5"/>
          </p:nvPr>
        </p:nvSpPr>
        <p:spPr>
          <a:xfrm>
            <a:off x="450851" y="831093"/>
            <a:ext cx="7844244" cy="69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57"/>
          <p:cNvSpPr txBox="1">
            <a:spLocks noGrp="1"/>
          </p:cNvSpPr>
          <p:nvPr>
            <p:ph type="body" idx="6"/>
          </p:nvPr>
        </p:nvSpPr>
        <p:spPr>
          <a:xfrm>
            <a:off x="451201" y="1796498"/>
            <a:ext cx="3741947" cy="364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57"/>
          <p:cNvSpPr txBox="1">
            <a:spLocks noGrp="1"/>
          </p:cNvSpPr>
          <p:nvPr>
            <p:ph type="body" idx="7"/>
          </p:nvPr>
        </p:nvSpPr>
        <p:spPr>
          <a:xfrm>
            <a:off x="4553148" y="1796498"/>
            <a:ext cx="3741947" cy="364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›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99" name="Google Shape;499;p57"/>
          <p:cNvCxnSpPr/>
          <p:nvPr/>
        </p:nvCxnSpPr>
        <p:spPr>
          <a:xfrm>
            <a:off x="0" y="6020488"/>
            <a:ext cx="8631725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0" name="Google Shape;500;p57"/>
          <p:cNvSpPr txBox="1">
            <a:spLocks noGrp="1"/>
          </p:cNvSpPr>
          <p:nvPr>
            <p:ph type="body" idx="8"/>
          </p:nvPr>
        </p:nvSpPr>
        <p:spPr>
          <a:xfrm>
            <a:off x="6115845" y="5822212"/>
            <a:ext cx="2179248" cy="4390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57"/>
          <p:cNvSpPr txBox="1">
            <a:spLocks noGrp="1"/>
          </p:cNvSpPr>
          <p:nvPr>
            <p:ph type="body" idx="9"/>
          </p:nvPr>
        </p:nvSpPr>
        <p:spPr>
          <a:xfrm>
            <a:off x="460368" y="5822212"/>
            <a:ext cx="2179248" cy="4390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7"/>
          <p:cNvSpPr txBox="1">
            <a:spLocks noGrp="1"/>
          </p:cNvSpPr>
          <p:nvPr>
            <p:ph type="body" idx="13"/>
          </p:nvPr>
        </p:nvSpPr>
        <p:spPr>
          <a:xfrm>
            <a:off x="3288107" y="5822212"/>
            <a:ext cx="2179248" cy="4390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›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57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504" name="Google Shape;50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9805" y="4131349"/>
            <a:ext cx="268532" cy="28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">
  <p:cSld name="Zitat">
    <p:bg>
      <p:bgPr>
        <a:solidFill>
          <a:schemeClr val="accen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 txBox="1">
            <a:spLocks noGrp="1"/>
          </p:cNvSpPr>
          <p:nvPr>
            <p:ph type="title"/>
          </p:nvPr>
        </p:nvSpPr>
        <p:spPr>
          <a:xfrm>
            <a:off x="450851" y="480336"/>
            <a:ext cx="9389533" cy="333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8"/>
          <p:cNvSpPr txBox="1">
            <a:spLocks noGrp="1"/>
          </p:cNvSpPr>
          <p:nvPr>
            <p:ph type="body" idx="1"/>
          </p:nvPr>
        </p:nvSpPr>
        <p:spPr>
          <a:xfrm>
            <a:off x="450851" y="3908278"/>
            <a:ext cx="3820583" cy="47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8" name="Google Shape;50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8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58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_Plus">
  <p:cSld name="Zitat_Plus">
    <p:bg>
      <p:bgPr>
        <a:solidFill>
          <a:schemeClr val="accen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title"/>
          </p:nvPr>
        </p:nvSpPr>
        <p:spPr>
          <a:xfrm>
            <a:off x="1568652" y="1416422"/>
            <a:ext cx="9116821" cy="354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59"/>
          <p:cNvSpPr txBox="1">
            <a:spLocks noGrp="1"/>
          </p:cNvSpPr>
          <p:nvPr>
            <p:ph type="body" idx="1"/>
          </p:nvPr>
        </p:nvSpPr>
        <p:spPr>
          <a:xfrm>
            <a:off x="4175787" y="4963360"/>
            <a:ext cx="3820583" cy="47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›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4" name="Google Shape;51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8643" y="6427668"/>
            <a:ext cx="356157" cy="1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 rotWithShape="1">
          <a:blip r:embed="rId3">
            <a:alphaModFix/>
          </a:blip>
          <a:srcRect l="28856" t="10414" r="48470" b="47474"/>
          <a:stretch/>
        </p:blipFill>
        <p:spPr>
          <a:xfrm>
            <a:off x="450852" y="1029474"/>
            <a:ext cx="1117801" cy="116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9"/>
          <p:cNvPicPr preferRelativeResize="0"/>
          <p:nvPr/>
        </p:nvPicPr>
        <p:blipFill rotWithShape="1">
          <a:blip r:embed="rId3">
            <a:alphaModFix/>
          </a:blip>
          <a:srcRect l="49851" t="49959" r="28866" b="10016"/>
          <a:stretch/>
        </p:blipFill>
        <p:spPr>
          <a:xfrm>
            <a:off x="10685472" y="4331871"/>
            <a:ext cx="1049328" cy="110970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5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pann_Danke_schwarz">
  <p:cSld name="Abspann_Danke_schwarz">
    <p:bg>
      <p:bgPr>
        <a:solidFill>
          <a:schemeClr val="dk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0"/>
          <p:cNvSpPr txBox="1">
            <a:spLocks noGrp="1"/>
          </p:cNvSpPr>
          <p:nvPr>
            <p:ph type="body" idx="1"/>
          </p:nvPr>
        </p:nvSpPr>
        <p:spPr>
          <a:xfrm>
            <a:off x="719668" y="3174530"/>
            <a:ext cx="5592233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pann_Danke_rot">
  <p:cSld name="Abspann_Danke_rot">
    <p:bg>
      <p:bgPr>
        <a:solidFill>
          <a:schemeClr val="accent1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1"/>
          <p:cNvSpPr txBox="1">
            <a:spLocks noGrp="1"/>
          </p:cNvSpPr>
          <p:nvPr>
            <p:ph type="body" idx="1"/>
          </p:nvPr>
        </p:nvSpPr>
        <p:spPr>
          <a:xfrm>
            <a:off x="719668" y="3174530"/>
            <a:ext cx="5592233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9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000"/>
              <a:buChar char="›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2 1">
  <p:cSld name="Text-A_3_2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a0a545353_0_38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54" name="Google Shape;54;g22a0a545353_0_38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5" name="Google Shape;55;g22a0a545353_0_38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Mein Growth-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Concept</a:t>
            </a: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 in Kurz [bitte ausfüllen]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2a0a545353_0_38"/>
          <p:cNvSpPr/>
          <p:nvPr/>
        </p:nvSpPr>
        <p:spPr>
          <a:xfrm>
            <a:off x="576730" y="2665858"/>
            <a:ext cx="11157900" cy="26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2a0a545353_0_38"/>
          <p:cNvSpPr txBox="1"/>
          <p:nvPr/>
        </p:nvSpPr>
        <p:spPr>
          <a:xfrm>
            <a:off x="869234" y="2923904"/>
            <a:ext cx="10572900" cy="2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2a0a545353_0_38"/>
          <p:cNvSpPr/>
          <p:nvPr/>
        </p:nvSpPr>
        <p:spPr>
          <a:xfrm>
            <a:off x="386073" y="1829900"/>
            <a:ext cx="11348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Notiere hier dein kondensiertes Growth-Concept. Der Satz kann z.B. mit »Ich kann« / »Ich mache« / »Ich gestalte« / »Ich biete« / »Ich helfe« / »Ich unterstütze« beginnen. 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2a0a545353_0_38"/>
          <p:cNvSpPr txBox="1">
            <a:spLocks noGrp="1"/>
          </p:cNvSpPr>
          <p:nvPr>
            <p:ph type="body" idx="1"/>
          </p:nvPr>
        </p:nvSpPr>
        <p:spPr>
          <a:xfrm>
            <a:off x="841425" y="2840925"/>
            <a:ext cx="10572900" cy="22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pann_web_grau">
  <p:cSld name="Abspann_web_grau">
    <p:bg>
      <p:bgPr>
        <a:solidFill>
          <a:schemeClr val="lt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2"/>
          <p:cNvSpPr txBox="1">
            <a:spLocks noGrp="1"/>
          </p:cNvSpPr>
          <p:nvPr>
            <p:ph type="body" idx="1"/>
          </p:nvPr>
        </p:nvSpPr>
        <p:spPr>
          <a:xfrm>
            <a:off x="719669" y="3174531"/>
            <a:ext cx="55684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8" name="Google Shape;52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pann_web_schwarz">
  <p:cSld name="Abspann_web_schwarz">
    <p:bg>
      <p:bgPr>
        <a:solidFill>
          <a:schemeClr val="dk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3"/>
          <p:cNvSpPr txBox="1"/>
          <p:nvPr/>
        </p:nvSpPr>
        <p:spPr>
          <a:xfrm>
            <a:off x="720000" y="3225600"/>
            <a:ext cx="55908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de-DE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wts.com/de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2544" y="480336"/>
            <a:ext cx="610560" cy="28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">
  <p:cSld name="Text-A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2a375b9357_0_25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534" name="Google Shape;534;g22a375b9357_0_25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35" name="Google Shape;535;g22a375b9357_0_254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Stärken &amp; Kompetenzen: 360° Feedback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CC0033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22a375b9357_0_254"/>
          <p:cNvSpPr txBox="1"/>
          <p:nvPr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22a375b9357_0_254"/>
          <p:cNvSpPr/>
          <p:nvPr/>
        </p:nvSpPr>
        <p:spPr>
          <a:xfrm>
            <a:off x="8783275" y="406400"/>
            <a:ext cx="826200" cy="826200"/>
          </a:xfrm>
          <a:prstGeom prst="ellipse">
            <a:avLst/>
          </a:prstGeom>
          <a:solidFill>
            <a:srgbClr val="E06666">
              <a:alpha val="4549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22a375b9357_0_254"/>
          <p:cNvSpPr txBox="1"/>
          <p:nvPr/>
        </p:nvSpPr>
        <p:spPr>
          <a:xfrm>
            <a:off x="533725" y="1291850"/>
            <a:ext cx="5009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360°-Fragen: Stakeholder</a:t>
            </a:r>
            <a:b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Kolleg:innen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Welche Stärken sehen Menschen, mit denen du auf Augenhöhe zusammen arbeitest in dir?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Privates Umfeld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Vorgesetzte / Mentor:innen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Welche Kompetenzen sehen Menschen in dir, die mehr Erfahrung und Weisheit haben als du?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Mandant:innen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optional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22a375b9357_0_254"/>
          <p:cNvSpPr txBox="1"/>
          <p:nvPr/>
        </p:nvSpPr>
        <p:spPr>
          <a:xfrm>
            <a:off x="5962650" y="1465175"/>
            <a:ext cx="5410200" cy="477589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sng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Ablauf:</a:t>
            </a:r>
            <a:br>
              <a:rPr lang="de-DE" sz="1400" b="1" i="0" u="sng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endParaRPr sz="1400" b="1" i="0" u="sng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1.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Erhebe dein Selbstbild: </a:t>
            </a:r>
            <a:r>
              <a:rPr lang="de-DE" sz="1400" b="0" i="1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Welche Stärken siehst du in dir selbst?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Notiere sie in dem grauen Kasten und übertrage sie dann auf Folie 3.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2.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Bitte dein Umfeld um Feedback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, je 1-3 Vertreter aus den 4 Stakeholder-Gruppen (siehe links). Hier eine Vorlage für E-mail oder Chat-Kanal: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100" b="0" i="1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Für den Growth Mindset Workshop suche ich Feedback von meinem professionellem Umfeld. Da du ein Mensch bist, dessen meine Meinung ich schätze, bitte ich dich, mir kurz mitzuteilen, welche 5 wichtigsten Kompetenzen und Stärken du bei mir wahrnimmst. Ich freue mich über deine Rückmeldung. Vielen Dank, dein(e) …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b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4.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Übertrage die relevantesten Antworten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in dein Growth Concept auf Folie 3.</a:t>
            </a:r>
            <a:endParaRPr sz="14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22a375b9357_0_254"/>
          <p:cNvSpPr/>
          <p:nvPr/>
        </p:nvSpPr>
        <p:spPr>
          <a:xfrm>
            <a:off x="725225" y="3524250"/>
            <a:ext cx="4687200" cy="2507700"/>
          </a:xfrm>
          <a:prstGeom prst="roundRect">
            <a:avLst>
              <a:gd name="adj" fmla="val 16667"/>
            </a:avLst>
          </a:prstGeom>
          <a:solidFill>
            <a:srgbClr val="DCDFE1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22a375b9357_0_254"/>
          <p:cNvSpPr txBox="1"/>
          <p:nvPr/>
        </p:nvSpPr>
        <p:spPr>
          <a:xfrm>
            <a:off x="1140275" y="3566451"/>
            <a:ext cx="3857100" cy="11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Welche Stärken siehst du in dir selbst? Was kannst du besonders gut?</a:t>
            </a:r>
            <a:endParaRPr sz="15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22a375b9357_0_254"/>
          <p:cNvSpPr txBox="1"/>
          <p:nvPr/>
        </p:nvSpPr>
        <p:spPr>
          <a:xfrm>
            <a:off x="915300" y="4314025"/>
            <a:ext cx="4209000" cy="1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1">
  <p:cSld name="Text-A_1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2a375b9357_0_69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4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g22a375b9357_0_6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g22a375b9357_0_69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112839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g22a375b9357_0_69"/>
          <p:cNvSpPr txBox="1">
            <a:spLocks noGrp="1"/>
          </p:cNvSpPr>
          <p:nvPr>
            <p:ph type="body" idx="2"/>
          </p:nvPr>
        </p:nvSpPr>
        <p:spPr>
          <a:xfrm>
            <a:off x="453574" y="212862"/>
            <a:ext cx="56424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g22a375b9357_0_6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B">
  <p:cSld name="Text-B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64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9389533" cy="479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2pPr>
            <a:lvl3pPr marL="1371600" lvl="2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3pPr>
            <a:lvl4pPr marL="1828800" lvl="3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4pPr>
            <a:lvl5pPr marL="2286000" lvl="4" indent="-3492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900"/>
              <a:buChar char="›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64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64"/>
          <p:cNvSpPr txBox="1">
            <a:spLocks noGrp="1"/>
          </p:cNvSpPr>
          <p:nvPr>
            <p:ph type="body" idx="2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6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es">
  <p:cSld name="Leeres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5"/>
          <p:cNvSpPr txBox="1">
            <a:spLocks noGrp="1"/>
          </p:cNvSpPr>
          <p:nvPr>
            <p:ph type="body" idx="1"/>
          </p:nvPr>
        </p:nvSpPr>
        <p:spPr>
          <a:xfrm>
            <a:off x="453574" y="212862"/>
            <a:ext cx="5642425" cy="1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None/>
              <a:defRPr sz="550" b="0" i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">
  <p:cSld name="Text-A_4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a375b9357_1_76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63" name="Google Shape;63;g22a375b9357_1_76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4" name="Google Shape;64;g22a375b9357_1_76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Umgang mit Unsicherheiten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2a375b9357_1_76"/>
          <p:cNvSpPr txBox="1"/>
          <p:nvPr/>
        </p:nvSpPr>
        <p:spPr>
          <a:xfrm>
            <a:off x="468300" y="1376675"/>
            <a:ext cx="11266500" cy="4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Ablauf: Think - Pair - Share</a:t>
            </a:r>
            <a:b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 dieser Übung werdet ihr möglichen Unsicherheiten im beruflichen Kontext auf den Grund gehen. Was wünscht ihr euch, in Bewerbungsgesprächen souverän ausdrücken zu können? Was fällt euch schwer, zu sagen?</a:t>
            </a:r>
            <a:endParaRPr sz="14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Einzelarbeit - Think (5 min):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Fülle das Template </a:t>
            </a:r>
            <a:r>
              <a:rPr lang="de-DE" sz="1800" b="0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auf der nächsten Folie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mit typischen Unsicherheiten aus, die du bezüglich deiner Karriere und in Bewerbungsgesprächen hast.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Gruppenarbeit - Pair (2x 8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Ihr werdet in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2er Breakout-Rooms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eingeteilt.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A stellt Person B ihre Unsicherheiten vor, Person B hört nur zu. 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(5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B gibt Feedback. (3 min)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lphaL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Rollentausch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Plenum - Share: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Teilen der Unsicherheiten &amp; Reflexion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3 2 1 1">
  <p:cSld name="Text-A_3_2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a0a545353_0_59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69" name="Google Shape;69;g22a0a545353_0_59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0" name="Google Shape;70;g22a0a545353_0_59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Meine Unsicherheiten [bitte ausfüllen]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2a0a545353_0_59"/>
          <p:cNvSpPr txBox="1"/>
          <p:nvPr/>
        </p:nvSpPr>
        <p:spPr>
          <a:xfrm>
            <a:off x="503877" y="1298175"/>
            <a:ext cx="11230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Es fällt mir schwer, … / Ich habe Angst, dass …</a:t>
            </a: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2a0a545353_0_59"/>
          <p:cNvSpPr/>
          <p:nvPr/>
        </p:nvSpPr>
        <p:spPr>
          <a:xfrm>
            <a:off x="496625" y="2077950"/>
            <a:ext cx="10680900" cy="11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2a0a545353_0_59"/>
          <p:cNvSpPr/>
          <p:nvPr/>
        </p:nvSpPr>
        <p:spPr>
          <a:xfrm>
            <a:off x="496625" y="3405675"/>
            <a:ext cx="10680900" cy="11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2a0a545353_0_59"/>
          <p:cNvSpPr/>
          <p:nvPr/>
        </p:nvSpPr>
        <p:spPr>
          <a:xfrm>
            <a:off x="503877" y="4733400"/>
            <a:ext cx="10680900" cy="1153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515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2a0a545353_0_59"/>
          <p:cNvSpPr txBox="1"/>
          <p:nvPr/>
        </p:nvSpPr>
        <p:spPr>
          <a:xfrm>
            <a:off x="709102" y="2185900"/>
            <a:ext cx="102588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2a0a545353_0_59"/>
          <p:cNvSpPr txBox="1"/>
          <p:nvPr/>
        </p:nvSpPr>
        <p:spPr>
          <a:xfrm>
            <a:off x="714883" y="3514125"/>
            <a:ext cx="102588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2a0a545353_0_59"/>
          <p:cNvSpPr txBox="1"/>
          <p:nvPr/>
        </p:nvSpPr>
        <p:spPr>
          <a:xfrm>
            <a:off x="768353" y="4842350"/>
            <a:ext cx="102588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2a0a545353_0_59"/>
          <p:cNvSpPr txBox="1">
            <a:spLocks noGrp="1"/>
          </p:cNvSpPr>
          <p:nvPr>
            <p:ph type="body" idx="1"/>
          </p:nvPr>
        </p:nvSpPr>
        <p:spPr>
          <a:xfrm>
            <a:off x="714925" y="2201200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22a0a545353_0_59"/>
          <p:cNvSpPr txBox="1">
            <a:spLocks noGrp="1"/>
          </p:cNvSpPr>
          <p:nvPr>
            <p:ph type="body" idx="2"/>
          </p:nvPr>
        </p:nvSpPr>
        <p:spPr>
          <a:xfrm>
            <a:off x="714925" y="3529425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2a0a545353_0_59"/>
          <p:cNvSpPr txBox="1">
            <a:spLocks noGrp="1"/>
          </p:cNvSpPr>
          <p:nvPr>
            <p:ph type="body" idx="3"/>
          </p:nvPr>
        </p:nvSpPr>
        <p:spPr>
          <a:xfrm>
            <a:off x="714925" y="4857650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›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2 1">
  <p:cSld name="Text-A_4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a8c7ea2f6_0_6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84" name="Google Shape;84;g22a8c7ea2f6_0_6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5" name="Google Shape;85;g22a8c7ea2f6_0_6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Simulation: Bewerbungsgespräch mit Growth-</a:t>
            </a: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Concept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2a8c7ea2f6_0_6"/>
          <p:cNvSpPr txBox="1"/>
          <p:nvPr/>
        </p:nvSpPr>
        <p:spPr>
          <a:xfrm>
            <a:off x="468300" y="1376675"/>
            <a:ext cx="11266500" cy="4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Ablauf: Simulation Bewerbungsgespräch</a:t>
            </a:r>
            <a:br>
              <a:rPr lang="de-DE" sz="1800" b="1" i="0" u="sng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Jetzt werdet ihr ein Bewerbungsgespräch für den nächsthöheren Posten simulieren. Achtet besonders auf das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Vermitteln eurer Stärken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die ihr in eurem Growth-Concept herausgearbeitet habt.</a:t>
            </a: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Ihr werdet in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2er Breakout-Rooms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eingeteilt. 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Vorbereitung (3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Bereitet euch auf die Simulation vor. Person A beginnt mit dem Bewerbungsgespräch und teilt Person B die groben Umstände mit: »Wo stehe ich jetzt und wo will ich hin?«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Gespräch (10 min)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: Person A bewirbt sich bei Person B auf den nächsthöheren Posten mit dem Growth-Concept.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Feedback (5 min): </a:t>
            </a:r>
            <a: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Person B gibt Person A Feedback.</a:t>
            </a:r>
            <a:br>
              <a:rPr lang="de-DE"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Rollentausch</a:t>
            </a:r>
            <a:endParaRPr sz="1800" b="1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A 4 1 1 1">
  <p:cSld name="Text-A_4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a0a545353_0_8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2pPr>
            <a:lvl3pPr lvl="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3pPr>
            <a:lvl4pPr lvl="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4pPr>
            <a:lvl5pPr lvl="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de-DE"/>
          </a:p>
        </p:txBody>
      </p:sp>
      <p:sp>
        <p:nvSpPr>
          <p:cNvPr id="90" name="Google Shape;90;g22a0a545353_0_8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1" name="Google Shape;91;g22a0a545353_0_80"/>
          <p:cNvSpPr txBox="1"/>
          <p:nvPr/>
        </p:nvSpPr>
        <p:spPr>
          <a:xfrm>
            <a:off x="468325" y="725380"/>
            <a:ext cx="79350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0" u="none" strike="noStrike" cap="none" dirty="0" err="1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Unpacking</a:t>
            </a:r>
            <a:r>
              <a:rPr lang="de-DE" sz="2400" b="0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: Was lief gut, was geht noch besser?</a:t>
            </a: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2a0a545353_0_80"/>
          <p:cNvSpPr txBox="1"/>
          <p:nvPr/>
        </p:nvSpPr>
        <p:spPr>
          <a:xfrm>
            <a:off x="0" y="3378725"/>
            <a:ext cx="121920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»Kollektives Mood-Board, Link wird via Zoom geteilt«</a:t>
            </a: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2;g22a375b9357_0_412"/>
          <p:cNvSpPr txBox="1"/>
          <p:nvPr userDrawn="1"/>
        </p:nvSpPr>
        <p:spPr>
          <a:xfrm>
            <a:off x="496626" y="450975"/>
            <a:ext cx="72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Let’s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grow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de-DE" sz="1200" b="0" i="0" u="none" strike="noStrike" cap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together</a:t>
            </a:r>
            <a:r>
              <a:rPr lang="de-DE" sz="1200" b="0" i="0" u="none" strike="noStrike" cap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0851" y="480337"/>
            <a:ext cx="9389533" cy="82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0851" y="1462167"/>
            <a:ext cx="11283948" cy="479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›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84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" name="Google Shape;13;p32"/>
          <p:cNvPicPr preferRelativeResize="0"/>
          <p:nvPr/>
        </p:nvPicPr>
        <p:blipFill rotWithShape="1">
          <a:blip r:embed="rId57">
            <a:alphaModFix/>
          </a:blip>
          <a:srcRect b="30096"/>
          <a:stretch/>
        </p:blipFill>
        <p:spPr>
          <a:xfrm>
            <a:off x="11380801" y="6430015"/>
            <a:ext cx="549545" cy="19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2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235" cy="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  <a:defRPr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›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1">
          <p15:clr>
            <a:srgbClr val="F26B43"/>
          </p15:clr>
        </p15:guide>
        <p15:guide id="2" pos="3719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944">
          <p15:clr>
            <a:srgbClr val="F26B43"/>
          </p15:clr>
        </p15:guide>
        <p15:guide id="5" orient="horz" pos="303">
          <p15:clr>
            <a:srgbClr val="F26B43"/>
          </p15:clr>
        </p15:guide>
        <p15:guide id="6" pos="3961">
          <p15:clr>
            <a:srgbClr val="F26B43"/>
          </p15:clr>
        </p15:guide>
        <p15:guide id="7" pos="284">
          <p15:clr>
            <a:srgbClr val="F26B43"/>
          </p15:clr>
        </p15:guide>
        <p15:guide id="8" orient="horz" pos="1132">
          <p15:clr>
            <a:srgbClr val="F26B43"/>
          </p15:clr>
        </p15:guide>
        <p15:guide id="9" orient="horz" pos="4184">
          <p15:clr>
            <a:srgbClr val="F26B43"/>
          </p15:clr>
        </p15:guide>
        <p15:guide id="10" orient="horz" pos="2161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256">
          <p15:clr>
            <a:srgbClr val="F26B43"/>
          </p15:clr>
        </p15:guide>
        <p15:guide id="13" pos="6199">
          <p15:clr>
            <a:srgbClr val="F26B43"/>
          </p15:clr>
        </p15:guide>
        <p15:guide id="14" orient="horz" pos="2433">
          <p15:clr>
            <a:srgbClr val="F26B43"/>
          </p15:clr>
        </p15:guide>
        <p15:guide id="15" orient="horz" pos="2551">
          <p15:clr>
            <a:srgbClr val="F26B43"/>
          </p15:clr>
        </p15:guide>
        <p15:guide id="16" orient="horz" pos="2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2a375b9357_0_500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570" name="Google Shape;570;g22a375b9357_0_500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2a375b9357_1_13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577" name="Google Shape;577;g22a375b9357_1_13"/>
          <p:cNvSpPr txBox="1">
            <a:spLocks noGrp="1"/>
          </p:cNvSpPr>
          <p:nvPr>
            <p:ph type="body" idx="1"/>
          </p:nvPr>
        </p:nvSpPr>
        <p:spPr>
          <a:xfrm>
            <a:off x="841425" y="2840925"/>
            <a:ext cx="10572900" cy="22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22a375b9357_1_13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2a375b9357_1_6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585" name="Google Shape;585;g22a375b9357_1_6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2a375b9357_0_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  <p:sp>
        <p:nvSpPr>
          <p:cNvPr id="592" name="Google Shape;592;g22a375b9357_0_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593" name="Google Shape;593;g22a375b9357_0_4"/>
          <p:cNvSpPr txBox="1">
            <a:spLocks noGrp="1"/>
          </p:cNvSpPr>
          <p:nvPr>
            <p:ph type="body" idx="1"/>
          </p:nvPr>
        </p:nvSpPr>
        <p:spPr>
          <a:xfrm>
            <a:off x="714925" y="2201200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22a375b9357_0_4"/>
          <p:cNvSpPr txBox="1">
            <a:spLocks noGrp="1"/>
          </p:cNvSpPr>
          <p:nvPr>
            <p:ph type="body" idx="2"/>
          </p:nvPr>
        </p:nvSpPr>
        <p:spPr>
          <a:xfrm>
            <a:off x="714925" y="3529425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22a375b9357_0_4"/>
          <p:cNvSpPr txBox="1">
            <a:spLocks noGrp="1"/>
          </p:cNvSpPr>
          <p:nvPr>
            <p:ph type="body" idx="3"/>
          </p:nvPr>
        </p:nvSpPr>
        <p:spPr>
          <a:xfrm>
            <a:off x="714925" y="4857650"/>
            <a:ext cx="102588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2a375b9357_0_75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602" name="Google Shape;602;g22a375b9357_0_75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2a375b9357_0_287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609" name="Google Shape;609;g22a375b9357_0_287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2a8c7ea2f6_0_24"/>
          <p:cNvSpPr txBox="1">
            <a:spLocks noGrp="1"/>
          </p:cNvSpPr>
          <p:nvPr>
            <p:ph type="sldNum" idx="12"/>
          </p:nvPr>
        </p:nvSpPr>
        <p:spPr>
          <a:xfrm>
            <a:off x="450851" y="6548996"/>
            <a:ext cx="5565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616" name="Google Shape;616;g22a8c7ea2f6_0_24"/>
          <p:cNvSpPr txBox="1">
            <a:spLocks noGrp="1"/>
          </p:cNvSpPr>
          <p:nvPr>
            <p:ph type="body" idx="1"/>
          </p:nvPr>
        </p:nvSpPr>
        <p:spPr>
          <a:xfrm>
            <a:off x="2742200" y="398100"/>
            <a:ext cx="6096300" cy="15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22a8c7ea2f6_0_24"/>
          <p:cNvSpPr txBox="1">
            <a:spLocks noGrp="1"/>
          </p:cNvSpPr>
          <p:nvPr>
            <p:ph type="body" idx="2"/>
          </p:nvPr>
        </p:nvSpPr>
        <p:spPr>
          <a:xfrm>
            <a:off x="2742075" y="2170350"/>
            <a:ext cx="6096300" cy="13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22a8c7ea2f6_0_24"/>
          <p:cNvSpPr txBox="1">
            <a:spLocks noGrp="1"/>
          </p:cNvSpPr>
          <p:nvPr>
            <p:ph type="body" idx="3"/>
          </p:nvPr>
        </p:nvSpPr>
        <p:spPr>
          <a:xfrm>
            <a:off x="2742075" y="3735700"/>
            <a:ext cx="6096300" cy="11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22a8c7ea2f6_0_24"/>
          <p:cNvSpPr txBox="1">
            <a:spLocks noGrp="1"/>
          </p:cNvSpPr>
          <p:nvPr>
            <p:ph type="body" idx="4"/>
          </p:nvPr>
        </p:nvSpPr>
        <p:spPr>
          <a:xfrm>
            <a:off x="2742075" y="5142350"/>
            <a:ext cx="6096300" cy="100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g22a8c7ea2f6_0_24"/>
          <p:cNvSpPr txBox="1">
            <a:spLocks noGrp="1"/>
          </p:cNvSpPr>
          <p:nvPr>
            <p:ph type="ftr" idx="11"/>
          </p:nvPr>
        </p:nvSpPr>
        <p:spPr>
          <a:xfrm>
            <a:off x="1007434" y="6548996"/>
            <a:ext cx="21123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de-DE" sz="500"/>
              <a:t>WTS | Growth Mindset Workshop | 23.05.2023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TS">
  <a:themeElements>
    <a:clrScheme name="WTS">
      <a:dk1>
        <a:srgbClr val="000000"/>
      </a:dk1>
      <a:lt1>
        <a:srgbClr val="FFFFFF"/>
      </a:lt1>
      <a:dk2>
        <a:srgbClr val="BFB1A8"/>
      </a:dk2>
      <a:lt2>
        <a:srgbClr val="E5E1DD"/>
      </a:lt2>
      <a:accent1>
        <a:srgbClr val="CC0033"/>
      </a:accent1>
      <a:accent2>
        <a:srgbClr val="EE0932"/>
      </a:accent2>
      <a:accent3>
        <a:srgbClr val="BFB1A8"/>
      </a:accent3>
      <a:accent4>
        <a:srgbClr val="E5E1DD"/>
      </a:accent4>
      <a:accent5>
        <a:srgbClr val="404040"/>
      </a:accent5>
      <a:accent6>
        <a:srgbClr val="BAD5DA"/>
      </a:accent6>
      <a:hlink>
        <a:srgbClr val="A5A5A5"/>
      </a:hlink>
      <a:folHlink>
        <a:srgbClr val="A5A5A5"/>
      </a:folHlink>
    </a:clrScheme>
    <a:fontScheme name="Benutzerdefiniert 1">
      <a:majorFont>
        <a:latin typeface="WTS Cera Medium"/>
        <a:ea typeface=""/>
        <a:cs typeface=""/>
      </a:majorFont>
      <a:minorFont>
        <a:latin typeface="WTS Ce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WTS">
      <a:dk1>
        <a:srgbClr val="000000"/>
      </a:dk1>
      <a:lt1>
        <a:srgbClr val="FFFFFF"/>
      </a:lt1>
      <a:dk2>
        <a:srgbClr val="BFB1A8"/>
      </a:dk2>
      <a:lt2>
        <a:srgbClr val="E5E1DD"/>
      </a:lt2>
      <a:accent1>
        <a:srgbClr val="CC0033"/>
      </a:accent1>
      <a:accent2>
        <a:srgbClr val="EE0932"/>
      </a:accent2>
      <a:accent3>
        <a:srgbClr val="BFB1A8"/>
      </a:accent3>
      <a:accent4>
        <a:srgbClr val="E5E1DD"/>
      </a:accent4>
      <a:accent5>
        <a:srgbClr val="404040"/>
      </a:accent5>
      <a:accent6>
        <a:srgbClr val="BAD5DA"/>
      </a:accent6>
      <a:hlink>
        <a:srgbClr val="A5A5A5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Macintosh PowerPoint</Application>
  <PresentationFormat>Widescreen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WTS Cera Medium</vt:lpstr>
      <vt:lpstr>WTS Cera</vt:lpstr>
      <vt:lpstr>WTS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Jung, Svetlana</dc:creator>
  <cp:lastModifiedBy>Johanna Lucia Schuck</cp:lastModifiedBy>
  <cp:revision>2</cp:revision>
  <dcterms:created xsi:type="dcterms:W3CDTF">2022-12-20T15:42:05Z</dcterms:created>
  <dcterms:modified xsi:type="dcterms:W3CDTF">2023-05-22T18:28:21Z</dcterms:modified>
</cp:coreProperties>
</file>